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Lst>
  <p:sldSz cx="18288000" cy="10287000"/>
  <p:notesSz cx="6858000" cy="9144000"/>
  <p:embeddedFontLst>
    <p:embeddedFont>
      <p:font typeface="Norwester" charset="1" panose="00000506000000000000"/>
      <p:regular r:id="rId6"/>
    </p:embeddedFont>
    <p:embeddedFont>
      <p:font typeface="Alfa Slab One" charset="1" panose="00000500000000000000"/>
      <p:regular r:id="rId7"/>
    </p:embeddedFont>
    <p:embeddedFont>
      <p:font typeface="Alfa Slab One Italics" charset="1" panose="00000500000000000000"/>
      <p:regular r:id="rId8"/>
    </p:embeddedFont>
    <p:embeddedFont>
      <p:font typeface="Arimo" charset="1" panose="020B0604020202020204"/>
      <p:regular r:id="rId9"/>
    </p:embeddedFont>
    <p:embeddedFont>
      <p:font typeface="Arimo Bold" charset="1" panose="020B0704020202020204"/>
      <p:regular r:id="rId10"/>
    </p:embeddedFont>
    <p:embeddedFont>
      <p:font typeface="Arimo Italics" charset="1" panose="020B0604020202090204"/>
      <p:regular r:id="rId11"/>
    </p:embeddedFont>
    <p:embeddedFont>
      <p:font typeface="Arimo Bold Italics" charset="1" panose="020B0704020202090204"/>
      <p:regular r:id="rId12"/>
    </p:embeddedFont>
    <p:embeddedFont>
      <p:font typeface="Horizon" charset="1" panose="02000500000000000000"/>
      <p:regular r:id="rId13"/>
    </p:embeddedFont>
    <p:embeddedFont>
      <p:font typeface="Fira Sans" charset="1" panose="020B0503050000020004"/>
      <p:regular r:id="rId14"/>
    </p:embeddedFont>
    <p:embeddedFont>
      <p:font typeface="Fira Sans Bold" charset="1" panose="020B0803050000020004"/>
      <p:regular r:id="rId15"/>
    </p:embeddedFont>
    <p:embeddedFont>
      <p:font typeface="Fira Sans Italics" charset="1" panose="020B0503050000020004"/>
      <p:regular r:id="rId16"/>
    </p:embeddedFont>
    <p:embeddedFont>
      <p:font typeface="Fira Sans Bold Italics" charset="1" panose="020B0803050000020004"/>
      <p:regular r:id="rId17"/>
    </p:embeddedFont>
    <p:embeddedFont>
      <p:font typeface="Fira Sans Thin" charset="1" panose="020B0303050000020004"/>
      <p:regular r:id="rId18"/>
    </p:embeddedFont>
    <p:embeddedFont>
      <p:font typeface="Fira Sans Thin Italics" charset="1" panose="020B0303050000020004"/>
      <p:regular r:id="rId19"/>
    </p:embeddedFont>
    <p:embeddedFont>
      <p:font typeface="Fira Sans Extra-Light" charset="1" panose="020B0403050000020004"/>
      <p:regular r:id="rId20"/>
    </p:embeddedFont>
    <p:embeddedFont>
      <p:font typeface="Fira Sans Extra-Light Italics" charset="1" panose="020B0403050000020004"/>
      <p:regular r:id="rId21"/>
    </p:embeddedFont>
    <p:embeddedFont>
      <p:font typeface="Fira Sans Light" charset="1" panose="020B0403050000020004"/>
      <p:regular r:id="rId22"/>
    </p:embeddedFont>
    <p:embeddedFont>
      <p:font typeface="Fira Sans Light Italics" charset="1" panose="020B0403050000020004"/>
      <p:regular r:id="rId23"/>
    </p:embeddedFont>
    <p:embeddedFont>
      <p:font typeface="Fira Sans Medium" charset="1" panose="020B0603050000020004"/>
      <p:regular r:id="rId24"/>
    </p:embeddedFont>
    <p:embeddedFont>
      <p:font typeface="Fira Sans Medium Italics" charset="1" panose="020B0603050000020004"/>
      <p:regular r:id="rId25"/>
    </p:embeddedFont>
    <p:embeddedFont>
      <p:font typeface="Fira Sans Semi-Bold" charset="1" panose="020B0603050000020004"/>
      <p:regular r:id="rId26"/>
    </p:embeddedFont>
    <p:embeddedFont>
      <p:font typeface="Fira Sans Semi-Bold Italics" charset="1" panose="020B0703050000020004"/>
      <p:regular r:id="rId27"/>
    </p:embeddedFont>
    <p:embeddedFont>
      <p:font typeface="Fira Sans Ultra-Bold" charset="1" panose="020B0903050000020004"/>
      <p:regular r:id="rId28"/>
    </p:embeddedFont>
    <p:embeddedFont>
      <p:font typeface="Fira Sans Ultra-Bold Italics" charset="1" panose="020B0903050000020004"/>
      <p:regular r:id="rId29"/>
    </p:embeddedFont>
    <p:embeddedFont>
      <p:font typeface="Fira Sans Heavy" charset="1" panose="020B0A03050000020004"/>
      <p:regular r:id="rId30"/>
    </p:embeddedFont>
    <p:embeddedFont>
      <p:font typeface="Fira Sans Heavy Italics" charset="1" panose="020B0A03050000020004"/>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7.jpeg" Type="http://schemas.openxmlformats.org/officeDocument/2006/relationships/image"/><Relationship Id="rId5" Target="../media/image28.jpeg" Type="http://schemas.openxmlformats.org/officeDocument/2006/relationships/image"/><Relationship Id="rId6" Target="../media/image29.jpeg" Type="http://schemas.openxmlformats.org/officeDocument/2006/relationships/image"/><Relationship Id="rId7" Target="../media/image30.jpeg" Type="http://schemas.openxmlformats.org/officeDocument/2006/relationships/image"/><Relationship Id="rId8" Target="../media/image31.jpeg" Type="http://schemas.openxmlformats.org/officeDocument/2006/relationships/image"/><Relationship Id="rId9" Target="../media/image32.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jpeg" Type="http://schemas.openxmlformats.org/officeDocument/2006/relationships/image"/><Relationship Id="rId9" Target="../media/image3.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6.jpeg" Type="http://schemas.openxmlformats.org/officeDocument/2006/relationships/image"/><Relationship Id="rId4" Target="../media/image17.jpeg" Type="http://schemas.openxmlformats.org/officeDocument/2006/relationships/image"/><Relationship Id="rId5" Target="../media/image18.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506841" y="-144637"/>
            <a:ext cx="10786223" cy="10576274"/>
            <a:chOff x="0" y="0"/>
            <a:chExt cx="14381630" cy="14101698"/>
          </a:xfrm>
        </p:grpSpPr>
        <p:sp>
          <p:nvSpPr>
            <p:cNvPr name="Freeform 3" id="3"/>
            <p:cNvSpPr/>
            <p:nvPr/>
          </p:nvSpPr>
          <p:spPr>
            <a:xfrm flipH="false" flipV="false" rot="0">
              <a:off x="0" y="7042815"/>
              <a:ext cx="12363028" cy="7058883"/>
            </a:xfrm>
            <a:custGeom>
              <a:avLst/>
              <a:gdLst/>
              <a:ahLst/>
              <a:cxnLst/>
              <a:rect r="r" b="b" t="t" l="l"/>
              <a:pathLst>
                <a:path h="7058883" w="12363028">
                  <a:moveTo>
                    <a:pt x="0" y="0"/>
                  </a:moveTo>
                  <a:lnTo>
                    <a:pt x="12363028" y="0"/>
                  </a:lnTo>
                  <a:lnTo>
                    <a:pt x="12363028" y="7058883"/>
                  </a:lnTo>
                  <a:lnTo>
                    <a:pt x="0" y="7058883"/>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4" id="4"/>
            <p:cNvSpPr/>
            <p:nvPr/>
          </p:nvSpPr>
          <p:spPr>
            <a:xfrm flipH="false" flipV="false" rot="0">
              <a:off x="2018602" y="0"/>
              <a:ext cx="12363028" cy="7058883"/>
            </a:xfrm>
            <a:custGeom>
              <a:avLst/>
              <a:gdLst/>
              <a:ahLst/>
              <a:cxnLst/>
              <a:rect r="r" b="b" t="t" l="l"/>
              <a:pathLst>
                <a:path h="7058883" w="12363028">
                  <a:moveTo>
                    <a:pt x="0" y="0"/>
                  </a:moveTo>
                  <a:lnTo>
                    <a:pt x="12363028" y="0"/>
                  </a:lnTo>
                  <a:lnTo>
                    <a:pt x="12363028" y="7058883"/>
                  </a:lnTo>
                  <a:lnTo>
                    <a:pt x="0" y="7058883"/>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sp>
        <p:nvSpPr>
          <p:cNvPr name="AutoShape 5" id="5"/>
          <p:cNvSpPr/>
          <p:nvPr/>
        </p:nvSpPr>
        <p:spPr>
          <a:xfrm flipH="true">
            <a:off x="1028700" y="6748289"/>
            <a:ext cx="10211441" cy="0"/>
          </a:xfrm>
          <a:prstGeom prst="line">
            <a:avLst/>
          </a:prstGeom>
          <a:ln cap="rnd" w="28575">
            <a:solidFill>
              <a:srgbClr val="86C7ED"/>
            </a:solidFill>
            <a:prstDash val="solid"/>
            <a:headEnd type="none" len="sm" w="sm"/>
            <a:tailEnd type="none" len="sm" w="sm"/>
          </a:ln>
        </p:spPr>
      </p:sp>
      <p:grpSp>
        <p:nvGrpSpPr>
          <p:cNvPr name="Group 6" id="6"/>
          <p:cNvGrpSpPr/>
          <p:nvPr/>
        </p:nvGrpSpPr>
        <p:grpSpPr>
          <a:xfrm rot="0">
            <a:off x="-9401127" y="8681862"/>
            <a:ext cx="15741700" cy="3210276"/>
            <a:chOff x="0" y="0"/>
            <a:chExt cx="26342280" cy="5372100"/>
          </a:xfrm>
        </p:grpSpPr>
        <p:sp>
          <p:nvSpPr>
            <p:cNvPr name="Freeform 7" id="7"/>
            <p:cNvSpPr/>
            <p:nvPr/>
          </p:nvSpPr>
          <p:spPr>
            <a:xfrm flipH="false" flipV="false" rot="0">
              <a:off x="0" y="0"/>
              <a:ext cx="26342280" cy="5372100"/>
            </a:xfrm>
            <a:custGeom>
              <a:avLst/>
              <a:gdLst/>
              <a:ahLst/>
              <a:cxnLst/>
              <a:rect r="r" b="b" t="t" l="l"/>
              <a:pathLst>
                <a:path h="5372100" w="26342280">
                  <a:moveTo>
                    <a:pt x="24791611" y="0"/>
                  </a:moveTo>
                  <a:lnTo>
                    <a:pt x="1550670" y="0"/>
                  </a:lnTo>
                  <a:lnTo>
                    <a:pt x="0" y="2686050"/>
                  </a:lnTo>
                  <a:lnTo>
                    <a:pt x="1550670" y="5372100"/>
                  </a:lnTo>
                  <a:lnTo>
                    <a:pt x="24791611" y="5372100"/>
                  </a:lnTo>
                  <a:lnTo>
                    <a:pt x="26342280" y="2686050"/>
                  </a:lnTo>
                  <a:lnTo>
                    <a:pt x="24791611" y="0"/>
                  </a:lnTo>
                  <a:close/>
                </a:path>
              </a:pathLst>
            </a:custGeom>
            <a:solidFill>
              <a:srgbClr val="A066CB"/>
            </a:solidFill>
          </p:spPr>
        </p:sp>
      </p:grpSp>
      <p:sp>
        <p:nvSpPr>
          <p:cNvPr name="Freeform 8" id="8"/>
          <p:cNvSpPr/>
          <p:nvPr/>
        </p:nvSpPr>
        <p:spPr>
          <a:xfrm flipH="false" flipV="false" rot="0">
            <a:off x="10332989" y="479436"/>
            <a:ext cx="3408991" cy="2528335"/>
          </a:xfrm>
          <a:custGeom>
            <a:avLst/>
            <a:gdLst/>
            <a:ahLst/>
            <a:cxnLst/>
            <a:rect r="r" b="b" t="t" l="l"/>
            <a:pathLst>
              <a:path h="2528335" w="3408991">
                <a:moveTo>
                  <a:pt x="0" y="0"/>
                </a:moveTo>
                <a:lnTo>
                  <a:pt x="3408991" y="0"/>
                </a:lnTo>
                <a:lnTo>
                  <a:pt x="3408991" y="2528335"/>
                </a:lnTo>
                <a:lnTo>
                  <a:pt x="0" y="2528335"/>
                </a:lnTo>
                <a:lnTo>
                  <a:pt x="0" y="0"/>
                </a:lnTo>
                <a:close/>
              </a:path>
            </a:pathLst>
          </a:custGeom>
          <a:blipFill>
            <a:blip r:embed="rId4"/>
            <a:stretch>
              <a:fillRect l="0" t="0" r="0" b="0"/>
            </a:stretch>
          </a:blipFill>
        </p:spPr>
      </p:sp>
      <p:sp>
        <p:nvSpPr>
          <p:cNvPr name="Freeform 9" id="9"/>
          <p:cNvSpPr/>
          <p:nvPr/>
        </p:nvSpPr>
        <p:spPr>
          <a:xfrm flipH="false" flipV="false" rot="0">
            <a:off x="1028700" y="3328122"/>
            <a:ext cx="9742727" cy="3085528"/>
          </a:xfrm>
          <a:custGeom>
            <a:avLst/>
            <a:gdLst/>
            <a:ahLst/>
            <a:cxnLst/>
            <a:rect r="r" b="b" t="t" l="l"/>
            <a:pathLst>
              <a:path h="3085528" w="9742727">
                <a:moveTo>
                  <a:pt x="0" y="0"/>
                </a:moveTo>
                <a:lnTo>
                  <a:pt x="9742727" y="0"/>
                </a:lnTo>
                <a:lnTo>
                  <a:pt x="9742727" y="3085528"/>
                </a:lnTo>
                <a:lnTo>
                  <a:pt x="0" y="3085528"/>
                </a:lnTo>
                <a:lnTo>
                  <a:pt x="0" y="0"/>
                </a:lnTo>
                <a:close/>
              </a:path>
            </a:pathLst>
          </a:custGeom>
          <a:blipFill>
            <a:blip r:embed="rId5"/>
            <a:stretch>
              <a:fillRect l="0" t="0" r="0" b="0"/>
            </a:stretch>
          </a:blipFill>
        </p:spPr>
      </p:sp>
      <p:grpSp>
        <p:nvGrpSpPr>
          <p:cNvPr name="Group 10" id="10"/>
          <p:cNvGrpSpPr/>
          <p:nvPr/>
        </p:nvGrpSpPr>
        <p:grpSpPr>
          <a:xfrm rot="0">
            <a:off x="508505" y="1028700"/>
            <a:ext cx="10731637" cy="2481871"/>
            <a:chOff x="0" y="0"/>
            <a:chExt cx="14308849" cy="3309162"/>
          </a:xfrm>
        </p:grpSpPr>
        <p:sp>
          <p:nvSpPr>
            <p:cNvPr name="TextBox 11" id="11"/>
            <p:cNvSpPr txBox="true"/>
            <p:nvPr/>
          </p:nvSpPr>
          <p:spPr>
            <a:xfrm rot="0">
              <a:off x="0" y="0"/>
              <a:ext cx="14308849" cy="2295679"/>
            </a:xfrm>
            <a:prstGeom prst="rect">
              <a:avLst/>
            </a:prstGeom>
          </p:spPr>
          <p:txBody>
            <a:bodyPr anchor="t" rtlCol="false" tIns="0" lIns="0" bIns="0" rIns="0">
              <a:spAutoFit/>
            </a:bodyPr>
            <a:lstStyle/>
            <a:p>
              <a:pPr>
                <a:lnSpc>
                  <a:spcPts val="13620"/>
                </a:lnSpc>
              </a:pPr>
              <a:r>
                <a:rPr lang="en-US" sz="11350" spc="340">
                  <a:solidFill>
                    <a:srgbClr val="1836B2"/>
                  </a:solidFill>
                  <a:latin typeface="Fira Sans Ultra-Bold"/>
                </a:rPr>
                <a:t>TATA MOTORS </a:t>
              </a:r>
            </a:p>
          </p:txBody>
        </p:sp>
        <p:sp>
          <p:nvSpPr>
            <p:cNvPr name="TextBox 12" id="12"/>
            <p:cNvSpPr txBox="true"/>
            <p:nvPr/>
          </p:nvSpPr>
          <p:spPr>
            <a:xfrm rot="0">
              <a:off x="0" y="2552206"/>
              <a:ext cx="14308849" cy="756955"/>
            </a:xfrm>
            <a:prstGeom prst="rect">
              <a:avLst/>
            </a:prstGeom>
          </p:spPr>
          <p:txBody>
            <a:bodyPr anchor="t" rtlCol="false" tIns="0" lIns="0" bIns="0" rIns="0">
              <a:spAutoFit/>
            </a:bodyPr>
            <a:lstStyle/>
            <a:p>
              <a:pPr>
                <a:lnSpc>
                  <a:spcPts val="4413"/>
                </a:lnSpc>
              </a:pPr>
            </a:p>
          </p:txBody>
        </p:sp>
      </p:grpSp>
      <p:sp>
        <p:nvSpPr>
          <p:cNvPr name="TextBox 13" id="13"/>
          <p:cNvSpPr txBox="true"/>
          <p:nvPr/>
        </p:nvSpPr>
        <p:spPr>
          <a:xfrm rot="0">
            <a:off x="9144000" y="7657239"/>
            <a:ext cx="12349306" cy="2629761"/>
          </a:xfrm>
          <a:prstGeom prst="rect">
            <a:avLst/>
          </a:prstGeom>
        </p:spPr>
        <p:txBody>
          <a:bodyPr anchor="t" rtlCol="false" tIns="0" lIns="0" bIns="0" rIns="0">
            <a:spAutoFit/>
          </a:bodyPr>
          <a:lstStyle/>
          <a:p>
            <a:pPr>
              <a:lnSpc>
                <a:spcPts val="4232"/>
              </a:lnSpc>
            </a:pPr>
            <a:r>
              <a:rPr lang="en-US" sz="3023" spc="15">
                <a:solidFill>
                  <a:srgbClr val="000000"/>
                </a:solidFill>
                <a:latin typeface="Fira Sans Light"/>
              </a:rPr>
              <a:t>Swathi.S</a:t>
            </a:r>
          </a:p>
          <a:p>
            <a:pPr>
              <a:lnSpc>
                <a:spcPts val="4232"/>
              </a:lnSpc>
            </a:pPr>
            <a:r>
              <a:rPr lang="en-US" sz="3023" spc="15">
                <a:solidFill>
                  <a:srgbClr val="000000"/>
                </a:solidFill>
                <a:latin typeface="Fira Sans Light"/>
              </a:rPr>
              <a:t>Akhila.G</a:t>
            </a:r>
          </a:p>
          <a:p>
            <a:pPr>
              <a:lnSpc>
                <a:spcPts val="4232"/>
              </a:lnSpc>
            </a:pPr>
            <a:r>
              <a:rPr lang="en-US" sz="3023" spc="15">
                <a:solidFill>
                  <a:srgbClr val="000000"/>
                </a:solidFill>
                <a:latin typeface="Fira Sans Light"/>
              </a:rPr>
              <a:t>Devi.R</a:t>
            </a:r>
          </a:p>
          <a:p>
            <a:pPr>
              <a:lnSpc>
                <a:spcPts val="4232"/>
              </a:lnSpc>
            </a:pPr>
            <a:r>
              <a:rPr lang="en-US" sz="3023" spc="15">
                <a:solidFill>
                  <a:srgbClr val="000000"/>
                </a:solidFill>
                <a:latin typeface="Fira Sans Light"/>
              </a:rPr>
              <a:t>Vasu.B</a:t>
            </a:r>
          </a:p>
          <a:p>
            <a:pPr>
              <a:lnSpc>
                <a:spcPts val="4232"/>
              </a:lnSpc>
            </a:pPr>
            <a:r>
              <a:rPr lang="en-US" sz="3023" spc="15">
                <a:solidFill>
                  <a:srgbClr val="000000"/>
                </a:solidFill>
                <a:latin typeface="Fira Sans Light"/>
              </a:rPr>
              <a:t>Prudhvi.G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24297" y="9515874"/>
            <a:ext cx="15252699" cy="1542251"/>
            <a:chOff x="0" y="0"/>
            <a:chExt cx="53129492" cy="5372100"/>
          </a:xfrm>
        </p:grpSpPr>
        <p:sp>
          <p:nvSpPr>
            <p:cNvPr name="Freeform 3" id="3"/>
            <p:cNvSpPr/>
            <p:nvPr/>
          </p:nvSpPr>
          <p:spPr>
            <a:xfrm flipH="false" flipV="false" rot="0">
              <a:off x="0" y="0"/>
              <a:ext cx="53129495" cy="5372100"/>
            </a:xfrm>
            <a:custGeom>
              <a:avLst/>
              <a:gdLst/>
              <a:ahLst/>
              <a:cxnLst/>
              <a:rect r="r" b="b" t="t" l="l"/>
              <a:pathLst>
                <a:path h="5372100" w="53129495">
                  <a:moveTo>
                    <a:pt x="51578821" y="0"/>
                  </a:moveTo>
                  <a:lnTo>
                    <a:pt x="1550670" y="0"/>
                  </a:lnTo>
                  <a:lnTo>
                    <a:pt x="0" y="2686050"/>
                  </a:lnTo>
                  <a:lnTo>
                    <a:pt x="1550670" y="5372100"/>
                  </a:lnTo>
                  <a:lnTo>
                    <a:pt x="51578821" y="5372100"/>
                  </a:lnTo>
                  <a:lnTo>
                    <a:pt x="53129495" y="2686050"/>
                  </a:lnTo>
                  <a:lnTo>
                    <a:pt x="51578821" y="0"/>
                  </a:lnTo>
                  <a:close/>
                </a:path>
              </a:pathLst>
            </a:custGeom>
            <a:solidFill>
              <a:srgbClr val="FFFFFF"/>
            </a:solidFill>
          </p:spPr>
        </p:sp>
      </p:grpSp>
      <p:sp>
        <p:nvSpPr>
          <p:cNvPr name="Freeform 4" id="4"/>
          <p:cNvSpPr/>
          <p:nvPr/>
        </p:nvSpPr>
        <p:spPr>
          <a:xfrm flipH="false" flipV="false" rot="0">
            <a:off x="610474" y="2761337"/>
            <a:ext cx="16833040" cy="6496963"/>
          </a:xfrm>
          <a:custGeom>
            <a:avLst/>
            <a:gdLst/>
            <a:ahLst/>
            <a:cxnLst/>
            <a:rect r="r" b="b" t="t" l="l"/>
            <a:pathLst>
              <a:path h="6496963" w="16833040">
                <a:moveTo>
                  <a:pt x="0" y="0"/>
                </a:moveTo>
                <a:lnTo>
                  <a:pt x="16833040" y="0"/>
                </a:lnTo>
                <a:lnTo>
                  <a:pt x="16833040" y="6496963"/>
                </a:lnTo>
                <a:lnTo>
                  <a:pt x="0" y="6496963"/>
                </a:lnTo>
                <a:lnTo>
                  <a:pt x="0" y="0"/>
                </a:lnTo>
                <a:close/>
              </a:path>
            </a:pathLst>
          </a:custGeom>
          <a:blipFill>
            <a:blip r:embed="rId2"/>
            <a:stretch>
              <a:fillRect l="0" t="0" r="0" b="0"/>
            </a:stretch>
          </a:blipFill>
        </p:spPr>
      </p:sp>
      <p:sp>
        <p:nvSpPr>
          <p:cNvPr name="TextBox 5" id="5"/>
          <p:cNvSpPr txBox="true"/>
          <p:nvPr/>
        </p:nvSpPr>
        <p:spPr>
          <a:xfrm rot="0">
            <a:off x="844486" y="1104900"/>
            <a:ext cx="16599029" cy="1207767"/>
          </a:xfrm>
          <a:prstGeom prst="rect">
            <a:avLst/>
          </a:prstGeom>
        </p:spPr>
        <p:txBody>
          <a:bodyPr anchor="t" rtlCol="false" tIns="0" lIns="0" bIns="0" rIns="0">
            <a:spAutoFit/>
          </a:bodyPr>
          <a:lstStyle/>
          <a:p>
            <a:pPr>
              <a:lnSpc>
                <a:spcPts val="9359"/>
              </a:lnSpc>
            </a:pPr>
            <a:r>
              <a:rPr lang="en-US" sz="8508">
                <a:solidFill>
                  <a:srgbClr val="000000"/>
                </a:solidFill>
                <a:latin typeface="Fira Sans Semi-Bold"/>
              </a:rPr>
              <a:t>ON PAGE OPTIMIZATION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95383"/>
            <a:ext cx="11869539" cy="2346048"/>
          </a:xfrm>
          <a:prstGeom prst="rect">
            <a:avLst/>
          </a:prstGeom>
        </p:spPr>
        <p:txBody>
          <a:bodyPr anchor="t" rtlCol="false" tIns="0" lIns="0" bIns="0" rIns="0">
            <a:spAutoFit/>
          </a:bodyPr>
          <a:lstStyle/>
          <a:p>
            <a:pPr>
              <a:lnSpc>
                <a:spcPts val="9462"/>
              </a:lnSpc>
              <a:spcBef>
                <a:spcPct val="0"/>
              </a:spcBef>
            </a:pPr>
            <a:r>
              <a:rPr lang="en-US" sz="6758" spc="-135">
                <a:solidFill>
                  <a:srgbClr val="1836B2"/>
                </a:solidFill>
                <a:latin typeface="Fira Sans"/>
              </a:rPr>
              <a:t>Revenue Breakdown of Tatamotors </a:t>
            </a:r>
          </a:p>
        </p:txBody>
      </p:sp>
      <p:sp>
        <p:nvSpPr>
          <p:cNvPr name="Freeform 3" id="3"/>
          <p:cNvSpPr/>
          <p:nvPr/>
        </p:nvSpPr>
        <p:spPr>
          <a:xfrm flipH="false" flipV="false" rot="0">
            <a:off x="12038446" y="-2389613"/>
            <a:ext cx="8370405" cy="4779226"/>
          </a:xfrm>
          <a:custGeom>
            <a:avLst/>
            <a:gdLst/>
            <a:ahLst/>
            <a:cxnLst/>
            <a:rect r="r" b="b" t="t" l="l"/>
            <a:pathLst>
              <a:path h="4779226" w="8370405">
                <a:moveTo>
                  <a:pt x="0" y="0"/>
                </a:moveTo>
                <a:lnTo>
                  <a:pt x="8370405" y="0"/>
                </a:lnTo>
                <a:lnTo>
                  <a:pt x="8370405" y="4779226"/>
                </a:lnTo>
                <a:lnTo>
                  <a:pt x="0" y="4779226"/>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4" id="4"/>
          <p:cNvSpPr/>
          <p:nvPr/>
        </p:nvSpPr>
        <p:spPr>
          <a:xfrm flipH="false" flipV="false" rot="0">
            <a:off x="6081159" y="2389613"/>
            <a:ext cx="6125683" cy="7049397"/>
          </a:xfrm>
          <a:custGeom>
            <a:avLst/>
            <a:gdLst/>
            <a:ahLst/>
            <a:cxnLst/>
            <a:rect r="r" b="b" t="t" l="l"/>
            <a:pathLst>
              <a:path h="7049397" w="6125683">
                <a:moveTo>
                  <a:pt x="0" y="0"/>
                </a:moveTo>
                <a:lnTo>
                  <a:pt x="6125682" y="0"/>
                </a:lnTo>
                <a:lnTo>
                  <a:pt x="6125682" y="7049397"/>
                </a:lnTo>
                <a:lnTo>
                  <a:pt x="0" y="7049397"/>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82651" y="895350"/>
            <a:ext cx="11869539" cy="1153862"/>
          </a:xfrm>
          <a:prstGeom prst="rect">
            <a:avLst/>
          </a:prstGeom>
        </p:spPr>
        <p:txBody>
          <a:bodyPr anchor="t" rtlCol="false" tIns="0" lIns="0" bIns="0" rIns="0">
            <a:spAutoFit/>
          </a:bodyPr>
          <a:lstStyle/>
          <a:p>
            <a:pPr>
              <a:lnSpc>
                <a:spcPts val="9462"/>
              </a:lnSpc>
              <a:spcBef>
                <a:spcPct val="0"/>
              </a:spcBef>
            </a:pPr>
            <a:r>
              <a:rPr lang="en-US" sz="6758" spc="-135">
                <a:solidFill>
                  <a:srgbClr val="1836B2"/>
                </a:solidFill>
                <a:latin typeface="Fira Sans"/>
              </a:rPr>
              <a:t>Calender on content Creation </a:t>
            </a:r>
          </a:p>
        </p:txBody>
      </p:sp>
      <p:sp>
        <p:nvSpPr>
          <p:cNvPr name="Freeform 3" id="3"/>
          <p:cNvSpPr/>
          <p:nvPr/>
        </p:nvSpPr>
        <p:spPr>
          <a:xfrm flipH="false" flipV="false" rot="0">
            <a:off x="12038446" y="-2389613"/>
            <a:ext cx="8370405" cy="4779226"/>
          </a:xfrm>
          <a:custGeom>
            <a:avLst/>
            <a:gdLst/>
            <a:ahLst/>
            <a:cxnLst/>
            <a:rect r="r" b="b" t="t" l="l"/>
            <a:pathLst>
              <a:path h="4779226" w="8370405">
                <a:moveTo>
                  <a:pt x="0" y="0"/>
                </a:moveTo>
                <a:lnTo>
                  <a:pt x="8370405" y="0"/>
                </a:lnTo>
                <a:lnTo>
                  <a:pt x="8370405" y="4779226"/>
                </a:lnTo>
                <a:lnTo>
                  <a:pt x="0" y="4779226"/>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4" id="4"/>
          <p:cNvSpPr/>
          <p:nvPr/>
        </p:nvSpPr>
        <p:spPr>
          <a:xfrm flipH="false" flipV="false" rot="0">
            <a:off x="17259300" y="9036703"/>
            <a:ext cx="1811264" cy="1399023"/>
          </a:xfrm>
          <a:custGeom>
            <a:avLst/>
            <a:gdLst/>
            <a:ahLst/>
            <a:cxnLst/>
            <a:rect r="r" b="b" t="t" l="l"/>
            <a:pathLst>
              <a:path h="1399023" w="1811264">
                <a:moveTo>
                  <a:pt x="0" y="0"/>
                </a:moveTo>
                <a:lnTo>
                  <a:pt x="1811264" y="0"/>
                </a:lnTo>
                <a:lnTo>
                  <a:pt x="1811264" y="1399023"/>
                </a:lnTo>
                <a:lnTo>
                  <a:pt x="0" y="1399023"/>
                </a:lnTo>
                <a:lnTo>
                  <a:pt x="0" y="0"/>
                </a:lnTo>
                <a:close/>
              </a:path>
            </a:pathLst>
          </a:custGeom>
          <a:blipFill>
            <a:blip r:embed="rId4"/>
            <a:stretch>
              <a:fillRect l="0" t="0" r="0" b="0"/>
            </a:stretch>
          </a:blipFill>
        </p:spPr>
      </p:sp>
      <p:sp>
        <p:nvSpPr>
          <p:cNvPr name="Freeform 5" id="5"/>
          <p:cNvSpPr/>
          <p:nvPr/>
        </p:nvSpPr>
        <p:spPr>
          <a:xfrm flipH="false" flipV="false" rot="0">
            <a:off x="0" y="9036703"/>
            <a:ext cx="3110768" cy="1399023"/>
          </a:xfrm>
          <a:custGeom>
            <a:avLst/>
            <a:gdLst/>
            <a:ahLst/>
            <a:cxnLst/>
            <a:rect r="r" b="b" t="t" l="l"/>
            <a:pathLst>
              <a:path h="1399023" w="3110768">
                <a:moveTo>
                  <a:pt x="0" y="0"/>
                </a:moveTo>
                <a:lnTo>
                  <a:pt x="3110768" y="0"/>
                </a:lnTo>
                <a:lnTo>
                  <a:pt x="3110768" y="1399023"/>
                </a:lnTo>
                <a:lnTo>
                  <a:pt x="0" y="1399023"/>
                </a:lnTo>
                <a:lnTo>
                  <a:pt x="0" y="0"/>
                </a:lnTo>
                <a:close/>
              </a:path>
            </a:pathLst>
          </a:custGeom>
          <a:blipFill>
            <a:blip r:embed="rId5"/>
            <a:stretch>
              <a:fillRect l="0" t="0" r="0" b="0"/>
            </a:stretch>
          </a:blipFill>
        </p:spPr>
      </p:sp>
      <p:sp>
        <p:nvSpPr>
          <p:cNvPr name="Freeform 6" id="6"/>
          <p:cNvSpPr/>
          <p:nvPr/>
        </p:nvSpPr>
        <p:spPr>
          <a:xfrm flipH="false" flipV="false" rot="0">
            <a:off x="16303145" y="2986436"/>
            <a:ext cx="1601225" cy="1601225"/>
          </a:xfrm>
          <a:custGeom>
            <a:avLst/>
            <a:gdLst/>
            <a:ahLst/>
            <a:cxnLst/>
            <a:rect r="r" b="b" t="t" l="l"/>
            <a:pathLst>
              <a:path h="1601225" w="1601225">
                <a:moveTo>
                  <a:pt x="0" y="0"/>
                </a:moveTo>
                <a:lnTo>
                  <a:pt x="1601225" y="0"/>
                </a:lnTo>
                <a:lnTo>
                  <a:pt x="1601225" y="1601225"/>
                </a:lnTo>
                <a:lnTo>
                  <a:pt x="0" y="1601225"/>
                </a:lnTo>
                <a:lnTo>
                  <a:pt x="0" y="0"/>
                </a:lnTo>
                <a:close/>
              </a:path>
            </a:pathLst>
          </a:custGeom>
          <a:blipFill>
            <a:blip r:embed="rId6"/>
            <a:stretch>
              <a:fillRect l="0" t="0" r="0" b="0"/>
            </a:stretch>
          </a:blipFill>
        </p:spPr>
      </p:sp>
      <p:sp>
        <p:nvSpPr>
          <p:cNvPr name="Freeform 7" id="7"/>
          <p:cNvSpPr/>
          <p:nvPr/>
        </p:nvSpPr>
        <p:spPr>
          <a:xfrm flipH="false" flipV="false" rot="0">
            <a:off x="228087" y="2185823"/>
            <a:ext cx="1601225" cy="1601225"/>
          </a:xfrm>
          <a:custGeom>
            <a:avLst/>
            <a:gdLst/>
            <a:ahLst/>
            <a:cxnLst/>
            <a:rect r="r" b="b" t="t" l="l"/>
            <a:pathLst>
              <a:path h="1601225" w="1601225">
                <a:moveTo>
                  <a:pt x="0" y="0"/>
                </a:moveTo>
                <a:lnTo>
                  <a:pt x="1601226" y="0"/>
                </a:lnTo>
                <a:lnTo>
                  <a:pt x="1601226" y="1601226"/>
                </a:lnTo>
                <a:lnTo>
                  <a:pt x="0" y="1601226"/>
                </a:lnTo>
                <a:lnTo>
                  <a:pt x="0" y="0"/>
                </a:lnTo>
                <a:close/>
              </a:path>
            </a:pathLst>
          </a:custGeom>
          <a:blipFill>
            <a:blip r:embed="rId7"/>
            <a:stretch>
              <a:fillRect l="0" t="0" r="0" b="0"/>
            </a:stretch>
          </a:blipFill>
        </p:spPr>
      </p:sp>
      <p:sp>
        <p:nvSpPr>
          <p:cNvPr name="Freeform 8" id="8"/>
          <p:cNvSpPr/>
          <p:nvPr/>
        </p:nvSpPr>
        <p:spPr>
          <a:xfrm flipH="false" flipV="false" rot="0">
            <a:off x="16543265" y="6020800"/>
            <a:ext cx="1744735" cy="1582765"/>
          </a:xfrm>
          <a:custGeom>
            <a:avLst/>
            <a:gdLst/>
            <a:ahLst/>
            <a:cxnLst/>
            <a:rect r="r" b="b" t="t" l="l"/>
            <a:pathLst>
              <a:path h="1582765" w="1744735">
                <a:moveTo>
                  <a:pt x="0" y="0"/>
                </a:moveTo>
                <a:lnTo>
                  <a:pt x="1744735" y="0"/>
                </a:lnTo>
                <a:lnTo>
                  <a:pt x="1744735" y="1582765"/>
                </a:lnTo>
                <a:lnTo>
                  <a:pt x="0" y="1582765"/>
                </a:lnTo>
                <a:lnTo>
                  <a:pt x="0" y="0"/>
                </a:lnTo>
                <a:close/>
              </a:path>
            </a:pathLst>
          </a:custGeom>
          <a:blipFill>
            <a:blip r:embed="rId8"/>
            <a:stretch>
              <a:fillRect l="0" t="0" r="0" b="0"/>
            </a:stretch>
          </a:blipFill>
        </p:spPr>
      </p:sp>
      <p:sp>
        <p:nvSpPr>
          <p:cNvPr name="Freeform 9" id="9"/>
          <p:cNvSpPr/>
          <p:nvPr/>
        </p:nvSpPr>
        <p:spPr>
          <a:xfrm flipH="false" flipV="false" rot="0">
            <a:off x="10627632" y="1921001"/>
            <a:ext cx="1824558" cy="937224"/>
          </a:xfrm>
          <a:custGeom>
            <a:avLst/>
            <a:gdLst/>
            <a:ahLst/>
            <a:cxnLst/>
            <a:rect r="r" b="b" t="t" l="l"/>
            <a:pathLst>
              <a:path h="937224" w="1824558">
                <a:moveTo>
                  <a:pt x="0" y="0"/>
                </a:moveTo>
                <a:lnTo>
                  <a:pt x="1824559" y="0"/>
                </a:lnTo>
                <a:lnTo>
                  <a:pt x="1824559" y="937224"/>
                </a:lnTo>
                <a:lnTo>
                  <a:pt x="0" y="937224"/>
                </a:lnTo>
                <a:lnTo>
                  <a:pt x="0" y="0"/>
                </a:lnTo>
                <a:close/>
              </a:path>
            </a:pathLst>
          </a:custGeom>
          <a:blipFill>
            <a:blip r:embed="rId9"/>
            <a:stretch>
              <a:fillRect l="0" t="0" r="0" b="0"/>
            </a:stretch>
          </a:blipFill>
        </p:spPr>
      </p:sp>
      <p:sp>
        <p:nvSpPr>
          <p:cNvPr name="Freeform 10" id="10"/>
          <p:cNvSpPr/>
          <p:nvPr/>
        </p:nvSpPr>
        <p:spPr>
          <a:xfrm flipH="false" flipV="false" rot="0">
            <a:off x="3110768" y="2185823"/>
            <a:ext cx="11344442" cy="7072477"/>
          </a:xfrm>
          <a:custGeom>
            <a:avLst/>
            <a:gdLst/>
            <a:ahLst/>
            <a:cxnLst/>
            <a:rect r="r" b="b" t="t" l="l"/>
            <a:pathLst>
              <a:path h="7072477" w="11344442">
                <a:moveTo>
                  <a:pt x="0" y="0"/>
                </a:moveTo>
                <a:lnTo>
                  <a:pt x="11344442" y="0"/>
                </a:lnTo>
                <a:lnTo>
                  <a:pt x="11344442" y="7072477"/>
                </a:lnTo>
                <a:lnTo>
                  <a:pt x="0" y="7072477"/>
                </a:lnTo>
                <a:lnTo>
                  <a:pt x="0" y="0"/>
                </a:lnTo>
                <a:close/>
              </a:path>
            </a:pathLst>
          </a:custGeom>
          <a:blipFill>
            <a:blip r:embed="rId10"/>
            <a:stretch>
              <a:fillRect l="0" t="0" r="0" b="0"/>
            </a:stretch>
          </a:blipFill>
        </p:spPr>
      </p:sp>
      <p:sp>
        <p:nvSpPr>
          <p:cNvPr name="TextBox 11" id="11"/>
          <p:cNvSpPr txBox="true"/>
          <p:nvPr/>
        </p:nvSpPr>
        <p:spPr>
          <a:xfrm rot="0">
            <a:off x="5085273" y="9383310"/>
            <a:ext cx="9292152" cy="903690"/>
          </a:xfrm>
          <a:prstGeom prst="rect">
            <a:avLst/>
          </a:prstGeom>
        </p:spPr>
        <p:txBody>
          <a:bodyPr anchor="t" rtlCol="false" tIns="0" lIns="0" bIns="0" rIns="0">
            <a:spAutoFit/>
          </a:bodyPr>
          <a:lstStyle/>
          <a:p>
            <a:pPr>
              <a:lnSpc>
                <a:spcPts val="7407"/>
              </a:lnSpc>
              <a:spcBef>
                <a:spcPct val="0"/>
              </a:spcBef>
            </a:pPr>
            <a:r>
              <a:rPr lang="en-US" sz="5291" spc="-105">
                <a:solidFill>
                  <a:srgbClr val="1836B2"/>
                </a:solidFill>
                <a:latin typeface="Fira Sans Medium"/>
              </a:rPr>
              <a:t>October 15th - November 13th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9262561" y="1695271"/>
            <a:ext cx="341236" cy="295542"/>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10800000">
            <a:off x="9262561" y="4403777"/>
            <a:ext cx="341236" cy="295542"/>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6" id="6"/>
          <p:cNvGrpSpPr/>
          <p:nvPr/>
        </p:nvGrpSpPr>
        <p:grpSpPr>
          <a:xfrm rot="-10800000">
            <a:off x="9262561" y="7112284"/>
            <a:ext cx="341236" cy="295542"/>
            <a:chOff x="0" y="0"/>
            <a:chExt cx="6202680" cy="5372100"/>
          </a:xfrm>
        </p:grpSpPr>
        <p:sp>
          <p:nvSpPr>
            <p:cNvPr name="Freeform 7" id="7"/>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name="TextBox 8" id="8"/>
          <p:cNvSpPr txBox="true"/>
          <p:nvPr/>
        </p:nvSpPr>
        <p:spPr>
          <a:xfrm rot="0">
            <a:off x="1443663" y="1368193"/>
            <a:ext cx="7989516" cy="3763414"/>
          </a:xfrm>
          <a:prstGeom prst="rect">
            <a:avLst/>
          </a:prstGeom>
        </p:spPr>
        <p:txBody>
          <a:bodyPr anchor="t" rtlCol="false" tIns="0" lIns="0" bIns="0" rIns="0">
            <a:spAutoFit/>
          </a:bodyPr>
          <a:lstStyle/>
          <a:p>
            <a:pPr>
              <a:lnSpc>
                <a:spcPts val="15151"/>
              </a:lnSpc>
              <a:spcBef>
                <a:spcPct val="0"/>
              </a:spcBef>
            </a:pPr>
            <a:r>
              <a:rPr lang="en-US" sz="10822" spc="-216">
                <a:solidFill>
                  <a:srgbClr val="1836B2"/>
                </a:solidFill>
                <a:latin typeface="Fira Sans Medium"/>
              </a:rPr>
              <a:t>Content Creation </a:t>
            </a:r>
          </a:p>
        </p:txBody>
      </p:sp>
      <p:grpSp>
        <p:nvGrpSpPr>
          <p:cNvPr name="Group 9" id="9"/>
          <p:cNvGrpSpPr/>
          <p:nvPr/>
        </p:nvGrpSpPr>
        <p:grpSpPr>
          <a:xfrm rot="0">
            <a:off x="9997411" y="1577743"/>
            <a:ext cx="6626279" cy="1714500"/>
            <a:chOff x="0" y="0"/>
            <a:chExt cx="8835039" cy="2286000"/>
          </a:xfrm>
        </p:grpSpPr>
        <p:sp>
          <p:nvSpPr>
            <p:cNvPr name="TextBox 10" id="10"/>
            <p:cNvSpPr txBox="true"/>
            <p:nvPr/>
          </p:nvSpPr>
          <p:spPr>
            <a:xfrm rot="0">
              <a:off x="0" y="898525"/>
              <a:ext cx="8835039" cy="1387475"/>
            </a:xfrm>
            <a:prstGeom prst="rect">
              <a:avLst/>
            </a:prstGeom>
          </p:spPr>
          <p:txBody>
            <a:bodyPr anchor="t" rtlCol="false" tIns="0" lIns="0" bIns="0" rIns="0">
              <a:spAutoFit/>
            </a:bodyPr>
            <a:lstStyle/>
            <a:p>
              <a:pPr>
                <a:lnSpc>
                  <a:spcPts val="4200"/>
                </a:lnSpc>
              </a:pPr>
              <a:r>
                <a:rPr lang="en-US" sz="3000" spc="15">
                  <a:solidFill>
                    <a:srgbClr val="000000"/>
                  </a:solidFill>
                  <a:latin typeface="Fira Sans Light"/>
                </a:rPr>
                <a:t>https://instagram.com/tatamilestone?igshid=MzRlODBiNWFlZA==</a:t>
              </a:r>
            </a:p>
          </p:txBody>
        </p:sp>
        <p:sp>
          <p:nvSpPr>
            <p:cNvPr name="TextBox 11" id="11"/>
            <p:cNvSpPr txBox="true"/>
            <p:nvPr/>
          </p:nvSpPr>
          <p:spPr>
            <a:xfrm rot="0">
              <a:off x="0" y="-9525"/>
              <a:ext cx="8835039" cy="720725"/>
            </a:xfrm>
            <a:prstGeom prst="rect">
              <a:avLst/>
            </a:prstGeom>
          </p:spPr>
          <p:txBody>
            <a:bodyPr anchor="t" rtlCol="false" tIns="0" lIns="0" bIns="0" rIns="0">
              <a:spAutoFit/>
            </a:bodyPr>
            <a:lstStyle/>
            <a:p>
              <a:pPr>
                <a:lnSpc>
                  <a:spcPts val="4200"/>
                </a:lnSpc>
              </a:pPr>
              <a:r>
                <a:rPr lang="en-US" sz="3500" spc="105">
                  <a:solidFill>
                    <a:srgbClr val="1836B2"/>
                  </a:solidFill>
                  <a:latin typeface="Fira Sans Ultra-Bold"/>
                </a:rPr>
                <a:t>Instagram page link</a:t>
              </a:r>
            </a:p>
          </p:txBody>
        </p:sp>
      </p:grpSp>
      <p:grpSp>
        <p:nvGrpSpPr>
          <p:cNvPr name="Group 12" id="12"/>
          <p:cNvGrpSpPr/>
          <p:nvPr/>
        </p:nvGrpSpPr>
        <p:grpSpPr>
          <a:xfrm rot="0">
            <a:off x="9997411" y="4286250"/>
            <a:ext cx="5679223" cy="1469456"/>
            <a:chOff x="0" y="0"/>
            <a:chExt cx="7572297" cy="1959275"/>
          </a:xfrm>
        </p:grpSpPr>
        <p:sp>
          <p:nvSpPr>
            <p:cNvPr name="TextBox 13" id="13"/>
            <p:cNvSpPr txBox="true"/>
            <p:nvPr/>
          </p:nvSpPr>
          <p:spPr>
            <a:xfrm rot="0">
              <a:off x="0" y="779624"/>
              <a:ext cx="7572297" cy="1179651"/>
            </a:xfrm>
            <a:prstGeom prst="rect">
              <a:avLst/>
            </a:prstGeom>
          </p:spPr>
          <p:txBody>
            <a:bodyPr anchor="t" rtlCol="false" tIns="0" lIns="0" bIns="0" rIns="0">
              <a:spAutoFit/>
            </a:bodyPr>
            <a:lstStyle/>
            <a:p>
              <a:pPr>
                <a:lnSpc>
                  <a:spcPts val="3599"/>
                </a:lnSpc>
              </a:pPr>
              <a:r>
                <a:rPr lang="en-US" sz="2571" spc="12">
                  <a:solidFill>
                    <a:srgbClr val="000000"/>
                  </a:solidFill>
                  <a:latin typeface="Fira Sans Light"/>
                </a:rPr>
                <a:t>https://www.instagram.com/p/CyVIb_4xbGB/?igshid=MmU2YjMzNjRlOQ==</a:t>
              </a:r>
            </a:p>
          </p:txBody>
        </p:sp>
        <p:sp>
          <p:nvSpPr>
            <p:cNvPr name="TextBox 14" id="14"/>
            <p:cNvSpPr txBox="true"/>
            <p:nvPr/>
          </p:nvSpPr>
          <p:spPr>
            <a:xfrm rot="0">
              <a:off x="0" y="0"/>
              <a:ext cx="7572297" cy="609552"/>
            </a:xfrm>
            <a:prstGeom prst="rect">
              <a:avLst/>
            </a:prstGeom>
          </p:spPr>
          <p:txBody>
            <a:bodyPr anchor="t" rtlCol="false" tIns="0" lIns="0" bIns="0" rIns="0">
              <a:spAutoFit/>
            </a:bodyPr>
            <a:lstStyle/>
            <a:p>
              <a:pPr>
                <a:lnSpc>
                  <a:spcPts val="3599"/>
                </a:lnSpc>
              </a:pPr>
              <a:r>
                <a:rPr lang="en-US" sz="2999" spc="89">
                  <a:solidFill>
                    <a:srgbClr val="1836B2"/>
                  </a:solidFill>
                  <a:latin typeface="Fira Sans Ultra-Bold"/>
                </a:rPr>
                <a:t>Instagram post link</a:t>
              </a:r>
            </a:p>
          </p:txBody>
        </p:sp>
      </p:grpSp>
      <p:grpSp>
        <p:nvGrpSpPr>
          <p:cNvPr name="Group 15" id="15"/>
          <p:cNvGrpSpPr/>
          <p:nvPr/>
        </p:nvGrpSpPr>
        <p:grpSpPr>
          <a:xfrm rot="0">
            <a:off x="9997411" y="6994757"/>
            <a:ext cx="5341363" cy="1382037"/>
            <a:chOff x="0" y="0"/>
            <a:chExt cx="7121817" cy="1842717"/>
          </a:xfrm>
        </p:grpSpPr>
        <p:sp>
          <p:nvSpPr>
            <p:cNvPr name="TextBox 16" id="16"/>
            <p:cNvSpPr txBox="true"/>
            <p:nvPr/>
          </p:nvSpPr>
          <p:spPr>
            <a:xfrm rot="0">
              <a:off x="0" y="730411"/>
              <a:ext cx="7121817" cy="1112306"/>
            </a:xfrm>
            <a:prstGeom prst="rect">
              <a:avLst/>
            </a:prstGeom>
          </p:spPr>
          <p:txBody>
            <a:bodyPr anchor="t" rtlCol="false" tIns="0" lIns="0" bIns="0" rIns="0">
              <a:spAutoFit/>
            </a:bodyPr>
            <a:lstStyle/>
            <a:p>
              <a:pPr>
                <a:lnSpc>
                  <a:spcPts val="3385"/>
                </a:lnSpc>
              </a:pPr>
              <a:r>
                <a:rPr lang="en-US" sz="2418" spc="12">
                  <a:solidFill>
                    <a:srgbClr val="000000"/>
                  </a:solidFill>
                  <a:latin typeface="Fira Sans Light"/>
                </a:rPr>
                <a:t>https://www.instagram.com/p/CyVJc6-xBRc/?igshid=MmU2YjMzNjRlOQ==</a:t>
              </a:r>
            </a:p>
          </p:txBody>
        </p:sp>
        <p:sp>
          <p:nvSpPr>
            <p:cNvPr name="TextBox 17" id="17"/>
            <p:cNvSpPr txBox="true"/>
            <p:nvPr/>
          </p:nvSpPr>
          <p:spPr>
            <a:xfrm rot="0">
              <a:off x="0" y="0"/>
              <a:ext cx="7121817" cy="573290"/>
            </a:xfrm>
            <a:prstGeom prst="rect">
              <a:avLst/>
            </a:prstGeom>
          </p:spPr>
          <p:txBody>
            <a:bodyPr anchor="t" rtlCol="false" tIns="0" lIns="0" bIns="0" rIns="0">
              <a:spAutoFit/>
            </a:bodyPr>
            <a:lstStyle/>
            <a:p>
              <a:pPr>
                <a:lnSpc>
                  <a:spcPts val="3385"/>
                </a:lnSpc>
              </a:pPr>
              <a:r>
                <a:rPr lang="en-US" sz="2821" spc="84">
                  <a:solidFill>
                    <a:srgbClr val="1836B2"/>
                  </a:solidFill>
                  <a:latin typeface="Fira Sans Ultra-Bold"/>
                </a:rPr>
                <a:t>Instagram Carousel post</a:t>
              </a:r>
            </a:p>
          </p:txBody>
        </p:sp>
      </p:grpSp>
      <p:sp>
        <p:nvSpPr>
          <p:cNvPr name="Freeform 18" id="18"/>
          <p:cNvSpPr/>
          <p:nvPr/>
        </p:nvSpPr>
        <p:spPr>
          <a:xfrm flipH="true" flipV="false" rot="0">
            <a:off x="-2053973" y="6868687"/>
            <a:ext cx="8370405" cy="4779226"/>
          </a:xfrm>
          <a:custGeom>
            <a:avLst/>
            <a:gdLst/>
            <a:ahLst/>
            <a:cxnLst/>
            <a:rect r="r" b="b" t="t" l="l"/>
            <a:pathLst>
              <a:path h="4779226" w="8370405">
                <a:moveTo>
                  <a:pt x="8370405" y="0"/>
                </a:moveTo>
                <a:lnTo>
                  <a:pt x="0" y="0"/>
                </a:lnTo>
                <a:lnTo>
                  <a:pt x="0" y="4779226"/>
                </a:lnTo>
                <a:lnTo>
                  <a:pt x="8370405" y="4779226"/>
                </a:lnTo>
                <a:lnTo>
                  <a:pt x="8370405"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9262561" y="1695271"/>
            <a:ext cx="341236" cy="295542"/>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10800000">
            <a:off x="9262561" y="4403777"/>
            <a:ext cx="341236" cy="295542"/>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6" id="6"/>
          <p:cNvGrpSpPr/>
          <p:nvPr/>
        </p:nvGrpSpPr>
        <p:grpSpPr>
          <a:xfrm rot="-10800000">
            <a:off x="9262561" y="7112284"/>
            <a:ext cx="341236" cy="295542"/>
            <a:chOff x="0" y="0"/>
            <a:chExt cx="6202680" cy="5372100"/>
          </a:xfrm>
        </p:grpSpPr>
        <p:sp>
          <p:nvSpPr>
            <p:cNvPr name="Freeform 7" id="7"/>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name="TextBox 8" id="8"/>
          <p:cNvSpPr txBox="true"/>
          <p:nvPr/>
        </p:nvSpPr>
        <p:spPr>
          <a:xfrm rot="0">
            <a:off x="1443663" y="1368193"/>
            <a:ext cx="7989516" cy="3763414"/>
          </a:xfrm>
          <a:prstGeom prst="rect">
            <a:avLst/>
          </a:prstGeom>
        </p:spPr>
        <p:txBody>
          <a:bodyPr anchor="t" rtlCol="false" tIns="0" lIns="0" bIns="0" rIns="0">
            <a:spAutoFit/>
          </a:bodyPr>
          <a:lstStyle/>
          <a:p>
            <a:pPr>
              <a:lnSpc>
                <a:spcPts val="15151"/>
              </a:lnSpc>
              <a:spcBef>
                <a:spcPct val="0"/>
              </a:spcBef>
            </a:pPr>
            <a:r>
              <a:rPr lang="en-US" sz="10822" spc="-216">
                <a:solidFill>
                  <a:srgbClr val="1836B2"/>
                </a:solidFill>
                <a:latin typeface="Fira Sans Medium"/>
              </a:rPr>
              <a:t>Instagram Story</a:t>
            </a:r>
          </a:p>
        </p:txBody>
      </p:sp>
      <p:grpSp>
        <p:nvGrpSpPr>
          <p:cNvPr name="Group 9" id="9"/>
          <p:cNvGrpSpPr/>
          <p:nvPr/>
        </p:nvGrpSpPr>
        <p:grpSpPr>
          <a:xfrm rot="0">
            <a:off x="9997411" y="1577743"/>
            <a:ext cx="6626279" cy="1714500"/>
            <a:chOff x="0" y="0"/>
            <a:chExt cx="8835039" cy="2286000"/>
          </a:xfrm>
        </p:grpSpPr>
        <p:sp>
          <p:nvSpPr>
            <p:cNvPr name="TextBox 10" id="10"/>
            <p:cNvSpPr txBox="true"/>
            <p:nvPr/>
          </p:nvSpPr>
          <p:spPr>
            <a:xfrm rot="0">
              <a:off x="0" y="898525"/>
              <a:ext cx="8835039" cy="1387475"/>
            </a:xfrm>
            <a:prstGeom prst="rect">
              <a:avLst/>
            </a:prstGeom>
          </p:spPr>
          <p:txBody>
            <a:bodyPr anchor="t" rtlCol="false" tIns="0" lIns="0" bIns="0" rIns="0">
              <a:spAutoFit/>
            </a:bodyPr>
            <a:lstStyle/>
            <a:p>
              <a:pPr>
                <a:lnSpc>
                  <a:spcPts val="4200"/>
                </a:lnSpc>
              </a:pPr>
              <a:r>
                <a:rPr lang="en-US" sz="3000" spc="15">
                  <a:solidFill>
                    <a:srgbClr val="000000"/>
                  </a:solidFill>
                  <a:latin typeface="Fira Sans Light"/>
                </a:rPr>
                <a:t>https://instagram.com/tatamilestone?igshid=MzRlODBiNWFlZA==</a:t>
              </a:r>
            </a:p>
          </p:txBody>
        </p:sp>
        <p:sp>
          <p:nvSpPr>
            <p:cNvPr name="TextBox 11" id="11"/>
            <p:cNvSpPr txBox="true"/>
            <p:nvPr/>
          </p:nvSpPr>
          <p:spPr>
            <a:xfrm rot="0">
              <a:off x="0" y="-9525"/>
              <a:ext cx="8835039" cy="720725"/>
            </a:xfrm>
            <a:prstGeom prst="rect">
              <a:avLst/>
            </a:prstGeom>
          </p:spPr>
          <p:txBody>
            <a:bodyPr anchor="t" rtlCol="false" tIns="0" lIns="0" bIns="0" rIns="0">
              <a:spAutoFit/>
            </a:bodyPr>
            <a:lstStyle/>
            <a:p>
              <a:pPr>
                <a:lnSpc>
                  <a:spcPts val="4200"/>
                </a:lnSpc>
              </a:pPr>
              <a:r>
                <a:rPr lang="en-US" sz="3500" spc="105">
                  <a:solidFill>
                    <a:srgbClr val="1836B2"/>
                  </a:solidFill>
                  <a:latin typeface="Fira Sans Ultra-Bold"/>
                </a:rPr>
                <a:t>Instagram page link</a:t>
              </a:r>
            </a:p>
          </p:txBody>
        </p:sp>
      </p:grpSp>
      <p:grpSp>
        <p:nvGrpSpPr>
          <p:cNvPr name="Group 12" id="12"/>
          <p:cNvGrpSpPr/>
          <p:nvPr/>
        </p:nvGrpSpPr>
        <p:grpSpPr>
          <a:xfrm rot="0">
            <a:off x="9997411" y="4286250"/>
            <a:ext cx="5679223" cy="2383785"/>
            <a:chOff x="0" y="0"/>
            <a:chExt cx="7572297" cy="3178379"/>
          </a:xfrm>
        </p:grpSpPr>
        <p:sp>
          <p:nvSpPr>
            <p:cNvPr name="TextBox 13" id="13"/>
            <p:cNvSpPr txBox="true"/>
            <p:nvPr/>
          </p:nvSpPr>
          <p:spPr>
            <a:xfrm rot="0">
              <a:off x="0" y="779624"/>
              <a:ext cx="7572297" cy="2398755"/>
            </a:xfrm>
            <a:prstGeom prst="rect">
              <a:avLst/>
            </a:prstGeom>
          </p:spPr>
          <p:txBody>
            <a:bodyPr anchor="t" rtlCol="false" tIns="0" lIns="0" bIns="0" rIns="0">
              <a:spAutoFit/>
            </a:bodyPr>
            <a:lstStyle/>
            <a:p>
              <a:pPr>
                <a:lnSpc>
                  <a:spcPts val="3599"/>
                </a:lnSpc>
              </a:pPr>
              <a:r>
                <a:rPr lang="en-US" sz="2571" spc="12">
                  <a:solidFill>
                    <a:srgbClr val="000000"/>
                  </a:solidFill>
                  <a:latin typeface="Fira Sans Light"/>
                </a:rPr>
                <a:t>https://instagram.com/stories/tatamilestone/3212603290957405122?utm_source=ig_story_item_share&amp;igshid=NjZiM2M3MzIxNA==</a:t>
              </a:r>
            </a:p>
          </p:txBody>
        </p:sp>
        <p:sp>
          <p:nvSpPr>
            <p:cNvPr name="TextBox 14" id="14"/>
            <p:cNvSpPr txBox="true"/>
            <p:nvPr/>
          </p:nvSpPr>
          <p:spPr>
            <a:xfrm rot="0">
              <a:off x="0" y="0"/>
              <a:ext cx="7572297" cy="609552"/>
            </a:xfrm>
            <a:prstGeom prst="rect">
              <a:avLst/>
            </a:prstGeom>
          </p:spPr>
          <p:txBody>
            <a:bodyPr anchor="t" rtlCol="false" tIns="0" lIns="0" bIns="0" rIns="0">
              <a:spAutoFit/>
            </a:bodyPr>
            <a:lstStyle/>
            <a:p>
              <a:pPr>
                <a:lnSpc>
                  <a:spcPts val="3599"/>
                </a:lnSpc>
              </a:pPr>
              <a:r>
                <a:rPr lang="en-US" sz="2999" spc="89">
                  <a:solidFill>
                    <a:srgbClr val="1836B2"/>
                  </a:solidFill>
                  <a:latin typeface="Fira Sans Ultra-Bold"/>
                </a:rPr>
                <a:t>Instagram Story link</a:t>
              </a:r>
            </a:p>
          </p:txBody>
        </p:sp>
      </p:grpSp>
      <p:grpSp>
        <p:nvGrpSpPr>
          <p:cNvPr name="Group 15" id="15"/>
          <p:cNvGrpSpPr/>
          <p:nvPr/>
        </p:nvGrpSpPr>
        <p:grpSpPr>
          <a:xfrm rot="0">
            <a:off x="9997411" y="6994757"/>
            <a:ext cx="5341363" cy="2671939"/>
            <a:chOff x="0" y="0"/>
            <a:chExt cx="7121817" cy="3562585"/>
          </a:xfrm>
        </p:grpSpPr>
        <p:sp>
          <p:nvSpPr>
            <p:cNvPr name="TextBox 16" id="16"/>
            <p:cNvSpPr txBox="true"/>
            <p:nvPr/>
          </p:nvSpPr>
          <p:spPr>
            <a:xfrm rot="0">
              <a:off x="0" y="730411"/>
              <a:ext cx="7121817" cy="2832174"/>
            </a:xfrm>
            <a:prstGeom prst="rect">
              <a:avLst/>
            </a:prstGeom>
          </p:spPr>
          <p:txBody>
            <a:bodyPr anchor="t" rtlCol="false" tIns="0" lIns="0" bIns="0" rIns="0">
              <a:spAutoFit/>
            </a:bodyPr>
            <a:lstStyle/>
            <a:p>
              <a:pPr>
                <a:lnSpc>
                  <a:spcPts val="3385"/>
                </a:lnSpc>
              </a:pPr>
              <a:r>
                <a:rPr lang="en-US" sz="2418" spc="12">
                  <a:solidFill>
                    <a:srgbClr val="000000"/>
                  </a:solidFill>
                  <a:latin typeface="Fira Sans Light"/>
                </a:rPr>
                <a:t>https://www.instagram.com/s/aGlnaGxpZ2h0OjE3OTE1NjE0NDY2ODExMzI4?story_media_id=3212603290957405122_62497529045&amp;igshid=NTc4MTIwNjQ2YQ==</a:t>
              </a:r>
            </a:p>
          </p:txBody>
        </p:sp>
        <p:sp>
          <p:nvSpPr>
            <p:cNvPr name="TextBox 17" id="17"/>
            <p:cNvSpPr txBox="true"/>
            <p:nvPr/>
          </p:nvSpPr>
          <p:spPr>
            <a:xfrm rot="0">
              <a:off x="0" y="0"/>
              <a:ext cx="7121817" cy="573290"/>
            </a:xfrm>
            <a:prstGeom prst="rect">
              <a:avLst/>
            </a:prstGeom>
          </p:spPr>
          <p:txBody>
            <a:bodyPr anchor="t" rtlCol="false" tIns="0" lIns="0" bIns="0" rIns="0">
              <a:spAutoFit/>
            </a:bodyPr>
            <a:lstStyle/>
            <a:p>
              <a:pPr>
                <a:lnSpc>
                  <a:spcPts val="3385"/>
                </a:lnSpc>
              </a:pPr>
              <a:r>
                <a:rPr lang="en-US" sz="2821" spc="84">
                  <a:solidFill>
                    <a:srgbClr val="1836B2"/>
                  </a:solidFill>
                  <a:latin typeface="Fira Sans Ultra-Bold"/>
                </a:rPr>
                <a:t>Instagram Highlight link</a:t>
              </a:r>
            </a:p>
          </p:txBody>
        </p:sp>
      </p:grpSp>
      <p:sp>
        <p:nvSpPr>
          <p:cNvPr name="Freeform 18" id="18"/>
          <p:cNvSpPr/>
          <p:nvPr/>
        </p:nvSpPr>
        <p:spPr>
          <a:xfrm flipH="true" flipV="false" rot="0">
            <a:off x="-2053973" y="6868687"/>
            <a:ext cx="8370405" cy="4779226"/>
          </a:xfrm>
          <a:custGeom>
            <a:avLst/>
            <a:gdLst/>
            <a:ahLst/>
            <a:cxnLst/>
            <a:rect r="r" b="b" t="t" l="l"/>
            <a:pathLst>
              <a:path h="4779226" w="8370405">
                <a:moveTo>
                  <a:pt x="8370405" y="0"/>
                </a:moveTo>
                <a:lnTo>
                  <a:pt x="0" y="0"/>
                </a:lnTo>
                <a:lnTo>
                  <a:pt x="0" y="4779226"/>
                </a:lnTo>
                <a:lnTo>
                  <a:pt x="8370405" y="4779226"/>
                </a:lnTo>
                <a:lnTo>
                  <a:pt x="8370405"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0652" y="9515874"/>
            <a:ext cx="16926697" cy="1542251"/>
            <a:chOff x="0" y="0"/>
            <a:chExt cx="58960502" cy="5372100"/>
          </a:xfrm>
        </p:grpSpPr>
        <p:sp>
          <p:nvSpPr>
            <p:cNvPr name="Freeform 3" id="3"/>
            <p:cNvSpPr/>
            <p:nvPr/>
          </p:nvSpPr>
          <p:spPr>
            <a:xfrm flipH="false" flipV="false" rot="0">
              <a:off x="0" y="0"/>
              <a:ext cx="58960500" cy="5372100"/>
            </a:xfrm>
            <a:custGeom>
              <a:avLst/>
              <a:gdLst/>
              <a:ahLst/>
              <a:cxnLst/>
              <a:rect r="r" b="b" t="t" l="l"/>
              <a:pathLst>
                <a:path h="5372100" w="589605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A066CB"/>
            </a:solidFill>
          </p:spPr>
        </p:sp>
      </p:grpSp>
      <p:sp>
        <p:nvSpPr>
          <p:cNvPr name="Freeform 4" id="4"/>
          <p:cNvSpPr/>
          <p:nvPr/>
        </p:nvSpPr>
        <p:spPr>
          <a:xfrm flipH="false" flipV="false" rot="0">
            <a:off x="1111826" y="1028700"/>
            <a:ext cx="16147474" cy="7872105"/>
          </a:xfrm>
          <a:custGeom>
            <a:avLst/>
            <a:gdLst/>
            <a:ahLst/>
            <a:cxnLst/>
            <a:rect r="r" b="b" t="t" l="l"/>
            <a:pathLst>
              <a:path h="7872105" w="16147474">
                <a:moveTo>
                  <a:pt x="0" y="0"/>
                </a:moveTo>
                <a:lnTo>
                  <a:pt x="16147474" y="0"/>
                </a:lnTo>
                <a:lnTo>
                  <a:pt x="16147474" y="7872105"/>
                </a:lnTo>
                <a:lnTo>
                  <a:pt x="0" y="7872105"/>
                </a:lnTo>
                <a:lnTo>
                  <a:pt x="0" y="0"/>
                </a:lnTo>
                <a:close/>
              </a:path>
            </a:pathLst>
          </a:custGeom>
          <a:blipFill>
            <a:blip r:embed="rId2"/>
            <a:stretch>
              <a:fillRect l="0" t="-7781" r="0" b="-7781"/>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485747"/>
            <a:ext cx="4165647" cy="6186510"/>
            <a:chOff x="0" y="0"/>
            <a:chExt cx="5554196" cy="8248680"/>
          </a:xfrm>
        </p:grpSpPr>
        <p:sp>
          <p:nvSpPr>
            <p:cNvPr name="TextBox 3" id="3"/>
            <p:cNvSpPr txBox="true"/>
            <p:nvPr/>
          </p:nvSpPr>
          <p:spPr>
            <a:xfrm rot="0">
              <a:off x="0" y="1656928"/>
              <a:ext cx="5554196" cy="6591752"/>
            </a:xfrm>
            <a:prstGeom prst="rect">
              <a:avLst/>
            </a:prstGeom>
          </p:spPr>
          <p:txBody>
            <a:bodyPr anchor="t" rtlCol="false" tIns="0" lIns="0" bIns="0" rIns="0">
              <a:spAutoFit/>
            </a:bodyPr>
            <a:lstStyle/>
            <a:p>
              <a:pPr algn="l" marL="0" indent="0" lvl="0">
                <a:lnSpc>
                  <a:spcPts val="3955"/>
                </a:lnSpc>
              </a:pPr>
              <a:r>
                <a:rPr lang="en-US" sz="2397">
                  <a:solidFill>
                    <a:srgbClr val="2E2623"/>
                  </a:solidFill>
                  <a:latin typeface="Alfa Slab One"/>
                </a:rPr>
                <a:t>Tata motors innovate mobility solutions with passion to enhance the quality of life.To deliver value through tata products and services and to be the most trusted global network for  customers and suppliers.</a:t>
              </a:r>
            </a:p>
          </p:txBody>
        </p:sp>
        <p:sp>
          <p:nvSpPr>
            <p:cNvPr name="TextBox 4" id="4"/>
            <p:cNvSpPr txBox="true"/>
            <p:nvPr/>
          </p:nvSpPr>
          <p:spPr>
            <a:xfrm rot="0">
              <a:off x="0" y="0"/>
              <a:ext cx="5554196" cy="1333942"/>
            </a:xfrm>
            <a:prstGeom prst="rect">
              <a:avLst/>
            </a:prstGeom>
          </p:spPr>
          <p:txBody>
            <a:bodyPr anchor="t" rtlCol="false" tIns="0" lIns="0" bIns="0" rIns="0">
              <a:spAutoFit/>
            </a:bodyPr>
            <a:lstStyle/>
            <a:p>
              <a:pPr>
                <a:lnSpc>
                  <a:spcPts val="7960"/>
                </a:lnSpc>
              </a:pPr>
              <a:r>
                <a:rPr lang="en-US" sz="6633" spc="199">
                  <a:solidFill>
                    <a:srgbClr val="1836B2"/>
                  </a:solidFill>
                  <a:latin typeface="Fira Sans Ultra-Bold"/>
                </a:rPr>
                <a:t>Mission </a:t>
              </a:r>
            </a:p>
          </p:txBody>
        </p:sp>
      </p:grpSp>
      <p:sp>
        <p:nvSpPr>
          <p:cNvPr name="Freeform 5" id="5"/>
          <p:cNvSpPr/>
          <p:nvPr/>
        </p:nvSpPr>
        <p:spPr>
          <a:xfrm flipH="false" flipV="false" rot="0">
            <a:off x="9517282" y="3787599"/>
            <a:ext cx="1434816" cy="1355901"/>
          </a:xfrm>
          <a:custGeom>
            <a:avLst/>
            <a:gdLst/>
            <a:ahLst/>
            <a:cxnLst/>
            <a:rect r="r" b="b" t="t" l="l"/>
            <a:pathLst>
              <a:path h="1355901" w="1434816">
                <a:moveTo>
                  <a:pt x="0" y="0"/>
                </a:moveTo>
                <a:lnTo>
                  <a:pt x="1434817" y="0"/>
                </a:lnTo>
                <a:lnTo>
                  <a:pt x="1434817" y="1355901"/>
                </a:lnTo>
                <a:lnTo>
                  <a:pt x="0" y="13559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275034" y="4154376"/>
            <a:ext cx="1083972" cy="989124"/>
          </a:xfrm>
          <a:custGeom>
            <a:avLst/>
            <a:gdLst/>
            <a:ahLst/>
            <a:cxnLst/>
            <a:rect r="r" b="b" t="t" l="l"/>
            <a:pathLst>
              <a:path h="989124" w="1083972">
                <a:moveTo>
                  <a:pt x="0" y="0"/>
                </a:moveTo>
                <a:lnTo>
                  <a:pt x="1083972" y="0"/>
                </a:lnTo>
                <a:lnTo>
                  <a:pt x="1083972" y="989124"/>
                </a:lnTo>
                <a:lnTo>
                  <a:pt x="0" y="989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286366" y="3492944"/>
            <a:ext cx="907981" cy="1155994"/>
          </a:xfrm>
          <a:custGeom>
            <a:avLst/>
            <a:gdLst/>
            <a:ahLst/>
            <a:cxnLst/>
            <a:rect r="r" b="b" t="t" l="l"/>
            <a:pathLst>
              <a:path h="1155994" w="907981">
                <a:moveTo>
                  <a:pt x="0" y="0"/>
                </a:moveTo>
                <a:lnTo>
                  <a:pt x="907981" y="0"/>
                </a:lnTo>
                <a:lnTo>
                  <a:pt x="907981" y="1155994"/>
                </a:lnTo>
                <a:lnTo>
                  <a:pt x="0" y="11559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3574099" y="1028700"/>
            <a:ext cx="4485843" cy="2672695"/>
          </a:xfrm>
          <a:custGeom>
            <a:avLst/>
            <a:gdLst/>
            <a:ahLst/>
            <a:cxnLst/>
            <a:rect r="r" b="b" t="t" l="l"/>
            <a:pathLst>
              <a:path h="2672695" w="4485843">
                <a:moveTo>
                  <a:pt x="0" y="0"/>
                </a:moveTo>
                <a:lnTo>
                  <a:pt x="4485842" y="0"/>
                </a:lnTo>
                <a:lnTo>
                  <a:pt x="4485842" y="2672695"/>
                </a:lnTo>
                <a:lnTo>
                  <a:pt x="0" y="2672695"/>
                </a:lnTo>
                <a:lnTo>
                  <a:pt x="0" y="0"/>
                </a:lnTo>
                <a:close/>
              </a:path>
            </a:pathLst>
          </a:custGeom>
          <a:blipFill>
            <a:blip r:embed="rId8"/>
            <a:stretch>
              <a:fillRect l="-4568" t="-6181" r="-4568" b="0"/>
            </a:stretch>
          </a:blipFill>
        </p:spPr>
      </p:sp>
      <p:sp>
        <p:nvSpPr>
          <p:cNvPr name="Freeform 9" id="9"/>
          <p:cNvSpPr/>
          <p:nvPr/>
        </p:nvSpPr>
        <p:spPr>
          <a:xfrm flipH="false" flipV="false" rot="0">
            <a:off x="0" y="82916"/>
            <a:ext cx="1387011" cy="1028700"/>
          </a:xfrm>
          <a:custGeom>
            <a:avLst/>
            <a:gdLst/>
            <a:ahLst/>
            <a:cxnLst/>
            <a:rect r="r" b="b" t="t" l="l"/>
            <a:pathLst>
              <a:path h="1028700" w="1387011">
                <a:moveTo>
                  <a:pt x="0" y="0"/>
                </a:moveTo>
                <a:lnTo>
                  <a:pt x="1387011" y="0"/>
                </a:lnTo>
                <a:lnTo>
                  <a:pt x="1387011" y="1028700"/>
                </a:lnTo>
                <a:lnTo>
                  <a:pt x="0" y="1028700"/>
                </a:lnTo>
                <a:lnTo>
                  <a:pt x="0" y="0"/>
                </a:lnTo>
                <a:close/>
              </a:path>
            </a:pathLst>
          </a:custGeom>
          <a:blipFill>
            <a:blip r:embed="rId9"/>
            <a:stretch>
              <a:fillRect l="0" t="0" r="0" b="0"/>
            </a:stretch>
          </a:blipFill>
        </p:spPr>
      </p:sp>
      <p:grpSp>
        <p:nvGrpSpPr>
          <p:cNvPr name="Group 10" id="10"/>
          <p:cNvGrpSpPr/>
          <p:nvPr/>
        </p:nvGrpSpPr>
        <p:grpSpPr>
          <a:xfrm rot="0">
            <a:off x="6366610" y="3948163"/>
            <a:ext cx="5554780" cy="5724093"/>
            <a:chOff x="0" y="0"/>
            <a:chExt cx="7406373" cy="7632125"/>
          </a:xfrm>
        </p:grpSpPr>
        <p:sp>
          <p:nvSpPr>
            <p:cNvPr name="TextBox 11" id="11"/>
            <p:cNvSpPr txBox="true"/>
            <p:nvPr/>
          </p:nvSpPr>
          <p:spPr>
            <a:xfrm rot="0">
              <a:off x="0" y="1901475"/>
              <a:ext cx="7406373" cy="5730650"/>
            </a:xfrm>
            <a:prstGeom prst="rect">
              <a:avLst/>
            </a:prstGeom>
          </p:spPr>
          <p:txBody>
            <a:bodyPr anchor="t" rtlCol="false" tIns="0" lIns="0" bIns="0" rIns="0">
              <a:spAutoFit/>
            </a:bodyPr>
            <a:lstStyle/>
            <a:p>
              <a:pPr algn="l" marL="0" indent="0" lvl="0">
                <a:lnSpc>
                  <a:spcPts val="4285"/>
                </a:lnSpc>
                <a:spcBef>
                  <a:spcPct val="0"/>
                </a:spcBef>
              </a:pPr>
              <a:r>
                <a:rPr lang="en-US" sz="3060" spc="15">
                  <a:solidFill>
                    <a:srgbClr val="000000"/>
                  </a:solidFill>
                  <a:latin typeface="Alfa Slab One"/>
                </a:rPr>
                <a:t>By FY 2024,Tata motors will become the most aspirational Indian auto brand, consistently winning, by:</a:t>
              </a:r>
              <a:r>
                <a:rPr lang="en-US" sz="3060" spc="15">
                  <a:solidFill>
                    <a:srgbClr val="000000"/>
                  </a:solidFill>
                  <a:latin typeface="Alfa Slab One"/>
                </a:rPr>
                <a:t>- Driving sustainable mobility solutions - Exceeding customer expectations.</a:t>
              </a:r>
            </a:p>
          </p:txBody>
        </p:sp>
        <p:sp>
          <p:nvSpPr>
            <p:cNvPr name="TextBox 12" id="12"/>
            <p:cNvSpPr txBox="true"/>
            <p:nvPr/>
          </p:nvSpPr>
          <p:spPr>
            <a:xfrm rot="0">
              <a:off x="0" y="-9525"/>
              <a:ext cx="7406373" cy="1385040"/>
            </a:xfrm>
            <a:prstGeom prst="rect">
              <a:avLst/>
            </a:prstGeom>
          </p:spPr>
          <p:txBody>
            <a:bodyPr anchor="t" rtlCol="false" tIns="0" lIns="0" bIns="0" rIns="0">
              <a:spAutoFit/>
            </a:bodyPr>
            <a:lstStyle/>
            <a:p>
              <a:pPr>
                <a:lnSpc>
                  <a:spcPts val="8123"/>
                </a:lnSpc>
              </a:pPr>
              <a:r>
                <a:rPr lang="en-US" sz="6769" spc="203">
                  <a:solidFill>
                    <a:srgbClr val="1836B2"/>
                  </a:solidFill>
                  <a:latin typeface="Fira Sans Ultra-Bold"/>
                </a:rPr>
                <a:t>Vision </a:t>
              </a:r>
            </a:p>
          </p:txBody>
        </p:sp>
      </p:grpSp>
      <p:grpSp>
        <p:nvGrpSpPr>
          <p:cNvPr name="Group 13" id="13"/>
          <p:cNvGrpSpPr/>
          <p:nvPr/>
        </p:nvGrpSpPr>
        <p:grpSpPr>
          <a:xfrm rot="0">
            <a:off x="12409075" y="4131354"/>
            <a:ext cx="4308239" cy="5357711"/>
            <a:chOff x="0" y="0"/>
            <a:chExt cx="5744319" cy="7143614"/>
          </a:xfrm>
        </p:grpSpPr>
        <p:sp>
          <p:nvSpPr>
            <p:cNvPr name="TextBox 14" id="14"/>
            <p:cNvSpPr txBox="true"/>
            <p:nvPr/>
          </p:nvSpPr>
          <p:spPr>
            <a:xfrm rot="0">
              <a:off x="0" y="1490041"/>
              <a:ext cx="5744319" cy="5653573"/>
            </a:xfrm>
            <a:prstGeom prst="rect">
              <a:avLst/>
            </a:prstGeom>
          </p:spPr>
          <p:txBody>
            <a:bodyPr anchor="t" rtlCol="false" tIns="0" lIns="0" bIns="0" rIns="0">
              <a:spAutoFit/>
            </a:bodyPr>
            <a:lstStyle/>
            <a:p>
              <a:pPr>
                <a:lnSpc>
                  <a:spcPts val="3822"/>
                </a:lnSpc>
              </a:pPr>
              <a:r>
                <a:rPr lang="en-US" sz="2730" spc="13">
                  <a:solidFill>
                    <a:srgbClr val="000000"/>
                  </a:solidFill>
                  <a:latin typeface="Alfa Slab One"/>
                </a:rPr>
                <a:t>We innovate mobility solutions with passion to enhance the quality of life.</a:t>
              </a:r>
            </a:p>
            <a:p>
              <a:pPr>
                <a:lnSpc>
                  <a:spcPts val="3822"/>
                </a:lnSpc>
              </a:pPr>
            </a:p>
            <a:p>
              <a:pPr algn="l" marL="0" indent="0" lvl="0">
                <a:lnSpc>
                  <a:spcPts val="3822"/>
                </a:lnSpc>
                <a:spcBef>
                  <a:spcPct val="0"/>
                </a:spcBef>
              </a:pPr>
              <a:r>
                <a:rPr lang="en-US" sz="2730" spc="13">
                  <a:solidFill>
                    <a:srgbClr val="000000"/>
                  </a:solidFill>
                  <a:latin typeface="Alfa Slab One"/>
                </a:rPr>
                <a:t>- Integrity - Teamwork - Accountability - Customer focus - Excellence - Speed</a:t>
              </a:r>
            </a:p>
          </p:txBody>
        </p:sp>
        <p:sp>
          <p:nvSpPr>
            <p:cNvPr name="TextBox 15" id="15"/>
            <p:cNvSpPr txBox="true"/>
            <p:nvPr/>
          </p:nvSpPr>
          <p:spPr>
            <a:xfrm rot="0">
              <a:off x="0" y="-9525"/>
              <a:ext cx="5744319" cy="1094936"/>
            </a:xfrm>
            <a:prstGeom prst="rect">
              <a:avLst/>
            </a:prstGeom>
          </p:spPr>
          <p:txBody>
            <a:bodyPr anchor="t" rtlCol="false" tIns="0" lIns="0" bIns="0" rIns="0">
              <a:spAutoFit/>
            </a:bodyPr>
            <a:lstStyle/>
            <a:p>
              <a:pPr>
                <a:lnSpc>
                  <a:spcPts val="6409"/>
                </a:lnSpc>
              </a:pPr>
              <a:r>
                <a:rPr lang="en-US" sz="5341" spc="160">
                  <a:solidFill>
                    <a:srgbClr val="1836B2"/>
                  </a:solidFill>
                  <a:latin typeface="Fira Sans Ultra-Bold"/>
                </a:rPr>
                <a:t>Values</a:t>
              </a:r>
            </a:p>
          </p:txBody>
        </p:sp>
      </p:grpSp>
      <p:grpSp>
        <p:nvGrpSpPr>
          <p:cNvPr name="Group 16" id="16"/>
          <p:cNvGrpSpPr/>
          <p:nvPr/>
        </p:nvGrpSpPr>
        <p:grpSpPr>
          <a:xfrm rot="0">
            <a:off x="1780432" y="-1469965"/>
            <a:ext cx="12329204" cy="4134462"/>
            <a:chOff x="0" y="0"/>
            <a:chExt cx="16438938" cy="5512617"/>
          </a:xfrm>
        </p:grpSpPr>
        <p:sp>
          <p:nvSpPr>
            <p:cNvPr name="TextBox 17" id="17"/>
            <p:cNvSpPr txBox="true"/>
            <p:nvPr/>
          </p:nvSpPr>
          <p:spPr>
            <a:xfrm rot="0">
              <a:off x="0" y="104775"/>
              <a:ext cx="16438938" cy="2136332"/>
            </a:xfrm>
            <a:prstGeom prst="rect">
              <a:avLst/>
            </a:prstGeom>
          </p:spPr>
          <p:txBody>
            <a:bodyPr anchor="t" rtlCol="false" tIns="0" lIns="0" bIns="0" rIns="0">
              <a:spAutoFit/>
            </a:bodyPr>
            <a:lstStyle/>
            <a:p>
              <a:pPr>
                <a:lnSpc>
                  <a:spcPts val="12182"/>
                </a:lnSpc>
              </a:pPr>
            </a:p>
          </p:txBody>
        </p:sp>
        <p:sp>
          <p:nvSpPr>
            <p:cNvPr name="TextBox 18" id="18"/>
            <p:cNvSpPr txBox="true"/>
            <p:nvPr/>
          </p:nvSpPr>
          <p:spPr>
            <a:xfrm rot="0">
              <a:off x="0" y="2273614"/>
              <a:ext cx="16438938" cy="3239002"/>
            </a:xfrm>
            <a:prstGeom prst="rect">
              <a:avLst/>
            </a:prstGeom>
          </p:spPr>
          <p:txBody>
            <a:bodyPr anchor="t" rtlCol="false" tIns="0" lIns="0" bIns="0" rIns="0">
              <a:spAutoFit/>
            </a:bodyPr>
            <a:lstStyle/>
            <a:p>
              <a:pPr>
                <a:lnSpc>
                  <a:spcPts val="9928"/>
                </a:lnSpc>
              </a:pPr>
              <a:r>
                <a:rPr lang="en-US" sz="6166" spc="622">
                  <a:solidFill>
                    <a:srgbClr val="000000"/>
                  </a:solidFill>
                  <a:latin typeface="Horizon"/>
                </a:rPr>
                <a:t>synopsis of Tata Motors </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911"/>
            <a:ext cx="1699593" cy="1260532"/>
          </a:xfrm>
          <a:custGeom>
            <a:avLst/>
            <a:gdLst/>
            <a:ahLst/>
            <a:cxnLst/>
            <a:rect r="r" b="b" t="t" l="l"/>
            <a:pathLst>
              <a:path h="1260532" w="1699593">
                <a:moveTo>
                  <a:pt x="0" y="0"/>
                </a:moveTo>
                <a:lnTo>
                  <a:pt x="1699593" y="0"/>
                </a:lnTo>
                <a:lnTo>
                  <a:pt x="1699593" y="1260531"/>
                </a:lnTo>
                <a:lnTo>
                  <a:pt x="0" y="1260531"/>
                </a:lnTo>
                <a:lnTo>
                  <a:pt x="0" y="0"/>
                </a:lnTo>
                <a:close/>
              </a:path>
            </a:pathLst>
          </a:custGeom>
          <a:blipFill>
            <a:blip r:embed="rId2"/>
            <a:stretch>
              <a:fillRect l="0" t="0" r="0" b="0"/>
            </a:stretch>
          </a:blipFill>
        </p:spPr>
      </p:sp>
      <p:sp>
        <p:nvSpPr>
          <p:cNvPr name="Freeform 3" id="3"/>
          <p:cNvSpPr/>
          <p:nvPr/>
        </p:nvSpPr>
        <p:spPr>
          <a:xfrm flipH="false" flipV="false" rot="0">
            <a:off x="11003450" y="6441885"/>
            <a:ext cx="5223564" cy="3845115"/>
          </a:xfrm>
          <a:custGeom>
            <a:avLst/>
            <a:gdLst/>
            <a:ahLst/>
            <a:cxnLst/>
            <a:rect r="r" b="b" t="t" l="l"/>
            <a:pathLst>
              <a:path h="3845115" w="5223564">
                <a:moveTo>
                  <a:pt x="0" y="0"/>
                </a:moveTo>
                <a:lnTo>
                  <a:pt x="5223564" y="0"/>
                </a:lnTo>
                <a:lnTo>
                  <a:pt x="5223564" y="3845115"/>
                </a:lnTo>
                <a:lnTo>
                  <a:pt x="0" y="3845115"/>
                </a:lnTo>
                <a:lnTo>
                  <a:pt x="0" y="0"/>
                </a:lnTo>
                <a:close/>
              </a:path>
            </a:pathLst>
          </a:custGeom>
          <a:blipFill>
            <a:blip r:embed="rId3"/>
            <a:stretch>
              <a:fillRect l="-17714" t="0" r="-17714" b="-22748"/>
            </a:stretch>
          </a:blipFill>
        </p:spPr>
      </p:sp>
      <p:sp>
        <p:nvSpPr>
          <p:cNvPr name="Freeform 4" id="4"/>
          <p:cNvSpPr/>
          <p:nvPr/>
        </p:nvSpPr>
        <p:spPr>
          <a:xfrm flipH="false" flipV="false" rot="0">
            <a:off x="479450" y="1539774"/>
            <a:ext cx="10141122" cy="4330137"/>
          </a:xfrm>
          <a:custGeom>
            <a:avLst/>
            <a:gdLst/>
            <a:ahLst/>
            <a:cxnLst/>
            <a:rect r="r" b="b" t="t" l="l"/>
            <a:pathLst>
              <a:path h="4330137" w="10141122">
                <a:moveTo>
                  <a:pt x="0" y="0"/>
                </a:moveTo>
                <a:lnTo>
                  <a:pt x="10141122" y="0"/>
                </a:lnTo>
                <a:lnTo>
                  <a:pt x="10141122" y="4330137"/>
                </a:lnTo>
                <a:lnTo>
                  <a:pt x="0" y="4330137"/>
                </a:lnTo>
                <a:lnTo>
                  <a:pt x="0" y="0"/>
                </a:lnTo>
                <a:close/>
              </a:path>
            </a:pathLst>
          </a:custGeom>
          <a:blipFill>
            <a:blip r:embed="rId4"/>
            <a:stretch>
              <a:fillRect l="0" t="-15502" r="0" b="-15502"/>
            </a:stretch>
          </a:blipFill>
        </p:spPr>
      </p:sp>
      <p:grpSp>
        <p:nvGrpSpPr>
          <p:cNvPr name="Group 5" id="5"/>
          <p:cNvGrpSpPr/>
          <p:nvPr/>
        </p:nvGrpSpPr>
        <p:grpSpPr>
          <a:xfrm rot="0">
            <a:off x="479450" y="6153064"/>
            <a:ext cx="6979141" cy="3562350"/>
            <a:chOff x="0" y="0"/>
            <a:chExt cx="9305522" cy="4749800"/>
          </a:xfrm>
        </p:grpSpPr>
        <p:sp>
          <p:nvSpPr>
            <p:cNvPr name="TextBox 6" id="6"/>
            <p:cNvSpPr txBox="true"/>
            <p:nvPr/>
          </p:nvSpPr>
          <p:spPr>
            <a:xfrm rot="0">
              <a:off x="0" y="1228725"/>
              <a:ext cx="9305522" cy="3521075"/>
            </a:xfrm>
            <a:prstGeom prst="rect">
              <a:avLst/>
            </a:prstGeom>
          </p:spPr>
          <p:txBody>
            <a:bodyPr anchor="t" rtlCol="false" tIns="0" lIns="0" bIns="0" rIns="0">
              <a:spAutoFit/>
            </a:bodyPr>
            <a:lstStyle/>
            <a:p>
              <a:pPr>
                <a:lnSpc>
                  <a:spcPts val="4200"/>
                </a:lnSpc>
              </a:pPr>
              <a:r>
                <a:rPr lang="en-US" sz="3000" spc="15">
                  <a:solidFill>
                    <a:srgbClr val="000000"/>
                  </a:solidFill>
                  <a:latin typeface="Fira Sans Light"/>
                </a:rPr>
                <a:t>Recognising this trend, Tata Motors took a risk by emphasising safety as a selling point. They recognised that the strength and safety of a vehicle should be the top priority for car buyers</a:t>
              </a:r>
            </a:p>
          </p:txBody>
        </p:sp>
        <p:sp>
          <p:nvSpPr>
            <p:cNvPr name="TextBox 7" id="7"/>
            <p:cNvSpPr txBox="true"/>
            <p:nvPr/>
          </p:nvSpPr>
          <p:spPr>
            <a:xfrm rot="0">
              <a:off x="0" y="-9525"/>
              <a:ext cx="9305522" cy="923925"/>
            </a:xfrm>
            <a:prstGeom prst="rect">
              <a:avLst/>
            </a:prstGeom>
          </p:spPr>
          <p:txBody>
            <a:bodyPr anchor="t" rtlCol="false" tIns="0" lIns="0" bIns="0" rIns="0">
              <a:spAutoFit/>
            </a:bodyPr>
            <a:lstStyle/>
            <a:p>
              <a:pPr>
                <a:lnSpc>
                  <a:spcPts val="5400"/>
                </a:lnSpc>
              </a:pPr>
              <a:r>
                <a:rPr lang="en-US" sz="4500" spc="135">
                  <a:solidFill>
                    <a:srgbClr val="1836B2"/>
                  </a:solidFill>
                  <a:latin typeface="Fira Sans Ultra-Bold"/>
                </a:rPr>
                <a:t>Unique Selling Point</a:t>
              </a:r>
            </a:p>
          </p:txBody>
        </p:sp>
      </p:grpSp>
      <p:grpSp>
        <p:nvGrpSpPr>
          <p:cNvPr name="Group 8" id="8"/>
          <p:cNvGrpSpPr/>
          <p:nvPr/>
        </p:nvGrpSpPr>
        <p:grpSpPr>
          <a:xfrm rot="0">
            <a:off x="11821686" y="2111748"/>
            <a:ext cx="6023053" cy="4041316"/>
            <a:chOff x="0" y="0"/>
            <a:chExt cx="8030737" cy="5388422"/>
          </a:xfrm>
        </p:grpSpPr>
        <p:sp>
          <p:nvSpPr>
            <p:cNvPr name="TextBox 9" id="9"/>
            <p:cNvSpPr txBox="true"/>
            <p:nvPr/>
          </p:nvSpPr>
          <p:spPr>
            <a:xfrm rot="0">
              <a:off x="0" y="1122556"/>
              <a:ext cx="8030737" cy="4265866"/>
            </a:xfrm>
            <a:prstGeom prst="rect">
              <a:avLst/>
            </a:prstGeom>
          </p:spPr>
          <p:txBody>
            <a:bodyPr anchor="t" rtlCol="false" tIns="0" lIns="0" bIns="0" rIns="0">
              <a:spAutoFit/>
            </a:bodyPr>
            <a:lstStyle/>
            <a:p>
              <a:pPr>
                <a:lnSpc>
                  <a:spcPts val="3624"/>
                </a:lnSpc>
              </a:pPr>
              <a:r>
                <a:rPr lang="en-US" sz="2589" spc="12">
                  <a:solidFill>
                    <a:srgbClr val="000000"/>
                  </a:solidFill>
                  <a:latin typeface="Fira Sans Light"/>
                </a:rPr>
                <a:t>The brand tone for Tata Motors is typically professional, forward-looking, and focused on delivering innovative solutions. They often emphasize their commitment to customer satisfaction, quality, and their role in shaping the future of mobility. </a:t>
              </a:r>
            </a:p>
          </p:txBody>
        </p:sp>
        <p:sp>
          <p:nvSpPr>
            <p:cNvPr name="TextBox 10" id="10"/>
            <p:cNvSpPr txBox="true"/>
            <p:nvPr/>
          </p:nvSpPr>
          <p:spPr>
            <a:xfrm rot="0">
              <a:off x="0" y="0"/>
              <a:ext cx="8030737" cy="850900"/>
            </a:xfrm>
            <a:prstGeom prst="rect">
              <a:avLst/>
            </a:prstGeom>
          </p:spPr>
          <p:txBody>
            <a:bodyPr anchor="t" rtlCol="false" tIns="0" lIns="0" bIns="0" rIns="0">
              <a:spAutoFit/>
            </a:bodyPr>
            <a:lstStyle/>
            <a:p>
              <a:pPr>
                <a:lnSpc>
                  <a:spcPts val="5040"/>
                </a:lnSpc>
              </a:pPr>
              <a:r>
                <a:rPr lang="en-US" sz="4200" spc="126">
                  <a:solidFill>
                    <a:srgbClr val="1836B2"/>
                  </a:solidFill>
                  <a:latin typeface="Fira Sans Ultra-Bold"/>
                </a:rPr>
                <a:t>Brand Tone</a:t>
              </a:r>
            </a:p>
          </p:txBody>
        </p:sp>
      </p:grpSp>
      <p:sp>
        <p:nvSpPr>
          <p:cNvPr name="TextBox 11" id="11"/>
          <p:cNvSpPr txBox="true"/>
          <p:nvPr/>
        </p:nvSpPr>
        <p:spPr>
          <a:xfrm rot="0">
            <a:off x="2756439" y="496743"/>
            <a:ext cx="11197191" cy="1615005"/>
          </a:xfrm>
          <a:prstGeom prst="rect">
            <a:avLst/>
          </a:prstGeom>
        </p:spPr>
        <p:txBody>
          <a:bodyPr anchor="t" rtlCol="false" tIns="0" lIns="0" bIns="0" rIns="0">
            <a:spAutoFit/>
          </a:bodyPr>
          <a:lstStyle/>
          <a:p>
            <a:pPr>
              <a:lnSpc>
                <a:spcPts val="12426"/>
              </a:lnSpc>
            </a:pPr>
            <a:r>
              <a:rPr lang="en-US" sz="11296">
                <a:solidFill>
                  <a:srgbClr val="1836B2"/>
                </a:solidFill>
                <a:latin typeface="Fira Sans Semi-Bold"/>
              </a:rPr>
              <a:t>Brand Analysis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711344" cy="1269247"/>
          </a:xfrm>
          <a:custGeom>
            <a:avLst/>
            <a:gdLst/>
            <a:ahLst/>
            <a:cxnLst/>
            <a:rect r="r" b="b" t="t" l="l"/>
            <a:pathLst>
              <a:path h="1269247" w="1711344">
                <a:moveTo>
                  <a:pt x="0" y="0"/>
                </a:moveTo>
                <a:lnTo>
                  <a:pt x="1711344" y="0"/>
                </a:lnTo>
                <a:lnTo>
                  <a:pt x="1711344" y="1269247"/>
                </a:lnTo>
                <a:lnTo>
                  <a:pt x="0" y="1269247"/>
                </a:lnTo>
                <a:lnTo>
                  <a:pt x="0" y="0"/>
                </a:lnTo>
                <a:close/>
              </a:path>
            </a:pathLst>
          </a:custGeom>
          <a:blipFill>
            <a:blip r:embed="rId2"/>
            <a:stretch>
              <a:fillRect l="0" t="0" r="0" b="0"/>
            </a:stretch>
          </a:blipFill>
        </p:spPr>
      </p:sp>
      <p:sp>
        <p:nvSpPr>
          <p:cNvPr name="Freeform 3" id="3"/>
          <p:cNvSpPr/>
          <p:nvPr/>
        </p:nvSpPr>
        <p:spPr>
          <a:xfrm flipH="false" flipV="false" rot="0">
            <a:off x="855672" y="4669573"/>
            <a:ext cx="8645272" cy="5143500"/>
          </a:xfrm>
          <a:custGeom>
            <a:avLst/>
            <a:gdLst/>
            <a:ahLst/>
            <a:cxnLst/>
            <a:rect r="r" b="b" t="t" l="l"/>
            <a:pathLst>
              <a:path h="5143500" w="8645272">
                <a:moveTo>
                  <a:pt x="0" y="0"/>
                </a:moveTo>
                <a:lnTo>
                  <a:pt x="8645272" y="0"/>
                </a:lnTo>
                <a:lnTo>
                  <a:pt x="8645272" y="5143500"/>
                </a:lnTo>
                <a:lnTo>
                  <a:pt x="0" y="5143500"/>
                </a:lnTo>
                <a:lnTo>
                  <a:pt x="0" y="0"/>
                </a:lnTo>
                <a:close/>
              </a:path>
            </a:pathLst>
          </a:custGeom>
          <a:blipFill>
            <a:blip r:embed="rId3"/>
            <a:stretch>
              <a:fillRect l="0" t="0" r="0" b="0"/>
            </a:stretch>
          </a:blipFill>
        </p:spPr>
      </p:sp>
      <p:sp>
        <p:nvSpPr>
          <p:cNvPr name="Freeform 4" id="4"/>
          <p:cNvSpPr/>
          <p:nvPr/>
        </p:nvSpPr>
        <p:spPr>
          <a:xfrm flipH="false" flipV="false" rot="0">
            <a:off x="10240063" y="4669573"/>
            <a:ext cx="7428049" cy="5143500"/>
          </a:xfrm>
          <a:custGeom>
            <a:avLst/>
            <a:gdLst/>
            <a:ahLst/>
            <a:cxnLst/>
            <a:rect r="r" b="b" t="t" l="l"/>
            <a:pathLst>
              <a:path h="5143500" w="7428049">
                <a:moveTo>
                  <a:pt x="0" y="0"/>
                </a:moveTo>
                <a:lnTo>
                  <a:pt x="7428050" y="0"/>
                </a:lnTo>
                <a:lnTo>
                  <a:pt x="7428050" y="5143500"/>
                </a:lnTo>
                <a:lnTo>
                  <a:pt x="0" y="5143500"/>
                </a:lnTo>
                <a:lnTo>
                  <a:pt x="0" y="0"/>
                </a:lnTo>
                <a:close/>
              </a:path>
            </a:pathLst>
          </a:custGeom>
          <a:blipFill>
            <a:blip r:embed="rId4"/>
            <a:stretch>
              <a:fillRect l="0" t="0" r="0" b="0"/>
            </a:stretch>
          </a:blipFill>
        </p:spPr>
      </p:sp>
      <p:grpSp>
        <p:nvGrpSpPr>
          <p:cNvPr name="Group 5" id="5"/>
          <p:cNvGrpSpPr/>
          <p:nvPr/>
        </p:nvGrpSpPr>
        <p:grpSpPr>
          <a:xfrm rot="0">
            <a:off x="3258944" y="-6308872"/>
            <a:ext cx="17958585" cy="10114761"/>
            <a:chOff x="0" y="0"/>
            <a:chExt cx="23944780" cy="13486348"/>
          </a:xfrm>
        </p:grpSpPr>
        <p:sp>
          <p:nvSpPr>
            <p:cNvPr name="TextBox 6" id="6"/>
            <p:cNvSpPr txBox="true"/>
            <p:nvPr/>
          </p:nvSpPr>
          <p:spPr>
            <a:xfrm rot="0">
              <a:off x="0" y="257175"/>
              <a:ext cx="23944780" cy="5344371"/>
            </a:xfrm>
            <a:prstGeom prst="rect">
              <a:avLst/>
            </a:prstGeom>
          </p:spPr>
          <p:txBody>
            <a:bodyPr anchor="t" rtlCol="false" tIns="0" lIns="0" bIns="0" rIns="0">
              <a:spAutoFit/>
            </a:bodyPr>
            <a:lstStyle/>
            <a:p>
              <a:pPr>
                <a:lnSpc>
                  <a:spcPts val="30450"/>
                </a:lnSpc>
              </a:pPr>
            </a:p>
          </p:txBody>
        </p:sp>
        <p:sp>
          <p:nvSpPr>
            <p:cNvPr name="TextBox 7" id="7"/>
            <p:cNvSpPr txBox="true"/>
            <p:nvPr/>
          </p:nvSpPr>
          <p:spPr>
            <a:xfrm rot="0">
              <a:off x="0" y="9543452"/>
              <a:ext cx="23944780" cy="3942897"/>
            </a:xfrm>
            <a:prstGeom prst="rect">
              <a:avLst/>
            </a:prstGeom>
          </p:spPr>
          <p:txBody>
            <a:bodyPr anchor="t" rtlCol="false" tIns="0" lIns="0" bIns="0" rIns="0">
              <a:spAutoFit/>
            </a:bodyPr>
            <a:lstStyle/>
            <a:p>
              <a:pPr>
                <a:lnSpc>
                  <a:spcPts val="11638"/>
                </a:lnSpc>
              </a:pPr>
              <a:r>
                <a:rPr lang="en-US" sz="9698" spc="116">
                  <a:solidFill>
                    <a:srgbClr val="000000"/>
                  </a:solidFill>
                  <a:latin typeface="Norwester"/>
                </a:rPr>
                <a:t>Customer Behaviour and Demographics </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85582" y="1288547"/>
            <a:ext cx="6800745" cy="4264581"/>
            <a:chOff x="0" y="0"/>
            <a:chExt cx="9067659" cy="5686107"/>
          </a:xfrm>
        </p:grpSpPr>
        <p:sp>
          <p:nvSpPr>
            <p:cNvPr name="TextBox 3" id="3"/>
            <p:cNvSpPr txBox="true"/>
            <p:nvPr/>
          </p:nvSpPr>
          <p:spPr>
            <a:xfrm rot="0">
              <a:off x="0" y="66675"/>
              <a:ext cx="9067659" cy="2563072"/>
            </a:xfrm>
            <a:prstGeom prst="rect">
              <a:avLst/>
            </a:prstGeom>
          </p:spPr>
          <p:txBody>
            <a:bodyPr anchor="t" rtlCol="false" tIns="0" lIns="0" bIns="0" rIns="0">
              <a:spAutoFit/>
            </a:bodyPr>
            <a:lstStyle/>
            <a:p>
              <a:pPr>
                <a:lnSpc>
                  <a:spcPts val="7480"/>
                </a:lnSpc>
              </a:pPr>
              <a:r>
                <a:rPr lang="en-US" sz="6800">
                  <a:solidFill>
                    <a:srgbClr val="1836B2"/>
                  </a:solidFill>
                  <a:latin typeface="Fira Sans Semi-Bold"/>
                </a:rPr>
                <a:t>Audience demographics </a:t>
              </a:r>
            </a:p>
          </p:txBody>
        </p:sp>
        <p:sp>
          <p:nvSpPr>
            <p:cNvPr name="TextBox 4" id="4"/>
            <p:cNvSpPr txBox="true"/>
            <p:nvPr/>
          </p:nvSpPr>
          <p:spPr>
            <a:xfrm rot="0">
              <a:off x="0" y="2876232"/>
              <a:ext cx="9067659" cy="2809875"/>
            </a:xfrm>
            <a:prstGeom prst="rect">
              <a:avLst/>
            </a:prstGeom>
          </p:spPr>
          <p:txBody>
            <a:bodyPr anchor="t" rtlCol="false" tIns="0" lIns="0" bIns="0" rIns="0">
              <a:spAutoFit/>
            </a:bodyPr>
            <a:lstStyle/>
            <a:p>
              <a:pPr>
                <a:lnSpc>
                  <a:spcPts val="4200"/>
                </a:lnSpc>
              </a:pPr>
              <a:r>
                <a:rPr lang="en-US" sz="3000" spc="15">
                  <a:solidFill>
                    <a:srgbClr val="000000"/>
                  </a:solidFill>
                  <a:latin typeface="Fira Sans Light"/>
                </a:rPr>
                <a:t>Tata Motors primarily caters to a diverse range of audience demographics, depending on the specific product and market segment. </a:t>
              </a:r>
            </a:p>
          </p:txBody>
        </p:sp>
      </p:grpSp>
      <p:sp>
        <p:nvSpPr>
          <p:cNvPr name="TextBox 5" id="5"/>
          <p:cNvSpPr txBox="true"/>
          <p:nvPr/>
        </p:nvSpPr>
        <p:spPr>
          <a:xfrm rot="0">
            <a:off x="10856893" y="2073399"/>
            <a:ext cx="6402407" cy="1193800"/>
          </a:xfrm>
          <a:prstGeom prst="rect">
            <a:avLst/>
          </a:prstGeom>
        </p:spPr>
        <p:txBody>
          <a:bodyPr anchor="t" rtlCol="false" tIns="0" lIns="0" bIns="0" rIns="0">
            <a:spAutoFit/>
          </a:bodyPr>
          <a:lstStyle/>
          <a:p>
            <a:pPr>
              <a:lnSpc>
                <a:spcPts val="9799"/>
              </a:lnSpc>
              <a:spcBef>
                <a:spcPct val="0"/>
              </a:spcBef>
            </a:pPr>
            <a:r>
              <a:rPr lang="en-US" sz="6999" spc="-139">
                <a:solidFill>
                  <a:srgbClr val="A066CB"/>
                </a:solidFill>
                <a:latin typeface="Fira Sans Medium"/>
              </a:rPr>
              <a:t>77.7 Male</a:t>
            </a:r>
          </a:p>
        </p:txBody>
      </p:sp>
      <p:sp>
        <p:nvSpPr>
          <p:cNvPr name="AutoShape 6" id="6"/>
          <p:cNvSpPr/>
          <p:nvPr/>
        </p:nvSpPr>
        <p:spPr>
          <a:xfrm rot="-10800000">
            <a:off x="10369499" y="3552949"/>
            <a:ext cx="6402407" cy="0"/>
          </a:xfrm>
          <a:prstGeom prst="line">
            <a:avLst/>
          </a:prstGeom>
          <a:ln cap="rnd" w="28575">
            <a:solidFill>
              <a:srgbClr val="1836B2"/>
            </a:solidFill>
            <a:prstDash val="solid"/>
            <a:headEnd type="none" len="sm" w="sm"/>
            <a:tailEnd type="none" len="sm" w="sm"/>
          </a:ln>
        </p:spPr>
      </p:sp>
      <p:sp>
        <p:nvSpPr>
          <p:cNvPr name="TextBox 7" id="7"/>
          <p:cNvSpPr txBox="true"/>
          <p:nvPr/>
        </p:nvSpPr>
        <p:spPr>
          <a:xfrm rot="0">
            <a:off x="10856893" y="5010150"/>
            <a:ext cx="6402407" cy="1193800"/>
          </a:xfrm>
          <a:prstGeom prst="rect">
            <a:avLst/>
          </a:prstGeom>
        </p:spPr>
        <p:txBody>
          <a:bodyPr anchor="t" rtlCol="false" tIns="0" lIns="0" bIns="0" rIns="0">
            <a:spAutoFit/>
          </a:bodyPr>
          <a:lstStyle/>
          <a:p>
            <a:pPr>
              <a:lnSpc>
                <a:spcPts val="9799"/>
              </a:lnSpc>
              <a:spcBef>
                <a:spcPct val="0"/>
              </a:spcBef>
            </a:pPr>
            <a:r>
              <a:rPr lang="en-US" sz="6999" spc="-139">
                <a:solidFill>
                  <a:srgbClr val="A066CB"/>
                </a:solidFill>
                <a:latin typeface="Fira Sans Medium"/>
              </a:rPr>
              <a:t>22.93 Female</a:t>
            </a:r>
          </a:p>
        </p:txBody>
      </p:sp>
      <p:sp>
        <p:nvSpPr>
          <p:cNvPr name="AutoShape 8" id="8"/>
          <p:cNvSpPr/>
          <p:nvPr/>
        </p:nvSpPr>
        <p:spPr>
          <a:xfrm rot="-10800000">
            <a:off x="10369499" y="6485894"/>
            <a:ext cx="6402407" cy="0"/>
          </a:xfrm>
          <a:prstGeom prst="line">
            <a:avLst/>
          </a:prstGeom>
          <a:ln cap="rnd" w="28575">
            <a:solidFill>
              <a:srgbClr val="1836B2"/>
            </a:solidFill>
            <a:prstDash val="solid"/>
            <a:headEnd type="none" len="sm" w="sm"/>
            <a:tailEnd type="none" len="sm" w="sm"/>
          </a:ln>
        </p:spPr>
      </p:sp>
      <p:grpSp>
        <p:nvGrpSpPr>
          <p:cNvPr name="Group 9" id="9"/>
          <p:cNvGrpSpPr/>
          <p:nvPr/>
        </p:nvGrpSpPr>
        <p:grpSpPr>
          <a:xfrm rot="0">
            <a:off x="10856893" y="7154437"/>
            <a:ext cx="6402407" cy="1706984"/>
            <a:chOff x="0" y="0"/>
            <a:chExt cx="8536542" cy="2275979"/>
          </a:xfrm>
        </p:grpSpPr>
        <p:sp>
          <p:nvSpPr>
            <p:cNvPr name="TextBox 10" id="10"/>
            <p:cNvSpPr txBox="true"/>
            <p:nvPr/>
          </p:nvSpPr>
          <p:spPr>
            <a:xfrm rot="0">
              <a:off x="0" y="-133350"/>
              <a:ext cx="8536542" cy="1547283"/>
            </a:xfrm>
            <a:prstGeom prst="rect">
              <a:avLst/>
            </a:prstGeom>
          </p:spPr>
          <p:txBody>
            <a:bodyPr anchor="t" rtlCol="false" tIns="0" lIns="0" bIns="0" rIns="0">
              <a:spAutoFit/>
            </a:bodyPr>
            <a:lstStyle/>
            <a:p>
              <a:pPr>
                <a:lnSpc>
                  <a:spcPts val="9799"/>
                </a:lnSpc>
                <a:spcBef>
                  <a:spcPct val="0"/>
                </a:spcBef>
              </a:pPr>
              <a:r>
                <a:rPr lang="en-US" sz="6999" spc="-139">
                  <a:solidFill>
                    <a:srgbClr val="A066CB"/>
                  </a:solidFill>
                  <a:latin typeface="Fira Sans Medium"/>
                </a:rPr>
                <a:t>25 - 34 Years </a:t>
              </a:r>
            </a:p>
          </p:txBody>
        </p:sp>
        <p:sp>
          <p:nvSpPr>
            <p:cNvPr name="TextBox 11" id="11"/>
            <p:cNvSpPr txBox="true"/>
            <p:nvPr/>
          </p:nvSpPr>
          <p:spPr>
            <a:xfrm rot="0">
              <a:off x="0" y="1599704"/>
              <a:ext cx="8536542" cy="676275"/>
            </a:xfrm>
            <a:prstGeom prst="rect">
              <a:avLst/>
            </a:prstGeom>
          </p:spPr>
          <p:txBody>
            <a:bodyPr anchor="t" rtlCol="false" tIns="0" lIns="0" bIns="0" rIns="0">
              <a:spAutoFit/>
            </a:bodyPr>
            <a:lstStyle/>
            <a:p>
              <a:pPr algn="l" marL="0" indent="0" lvl="0">
                <a:lnSpc>
                  <a:spcPts val="4200"/>
                </a:lnSpc>
                <a:spcBef>
                  <a:spcPct val="0"/>
                </a:spcBef>
              </a:pPr>
              <a:r>
                <a:rPr lang="en-US" sz="3000" spc="15">
                  <a:solidFill>
                    <a:srgbClr val="000000"/>
                  </a:solidFill>
                  <a:latin typeface="Fira Sans Light"/>
                </a:rPr>
                <a:t>Age group of people</a:t>
              </a:r>
            </a:p>
          </p:txBody>
        </p:sp>
      </p:grpSp>
      <p:sp>
        <p:nvSpPr>
          <p:cNvPr name="Freeform 12" id="12"/>
          <p:cNvSpPr/>
          <p:nvPr/>
        </p:nvSpPr>
        <p:spPr>
          <a:xfrm flipH="true" flipV="false" rot="0">
            <a:off x="-2053973" y="7154437"/>
            <a:ext cx="8370405" cy="4779226"/>
          </a:xfrm>
          <a:custGeom>
            <a:avLst/>
            <a:gdLst/>
            <a:ahLst/>
            <a:cxnLst/>
            <a:rect r="r" b="b" t="t" l="l"/>
            <a:pathLst>
              <a:path h="4779226" w="8370405">
                <a:moveTo>
                  <a:pt x="8370405" y="0"/>
                </a:moveTo>
                <a:lnTo>
                  <a:pt x="0" y="0"/>
                </a:lnTo>
                <a:lnTo>
                  <a:pt x="0" y="4779226"/>
                </a:lnTo>
                <a:lnTo>
                  <a:pt x="8370405" y="4779226"/>
                </a:lnTo>
                <a:lnTo>
                  <a:pt x="8370405"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864510" y="2180597"/>
            <a:ext cx="442745" cy="383458"/>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name="Freeform 4" id="4"/>
          <p:cNvSpPr/>
          <p:nvPr/>
        </p:nvSpPr>
        <p:spPr>
          <a:xfrm flipH="false" flipV="false" rot="0">
            <a:off x="-28482" y="0"/>
            <a:ext cx="2114364" cy="1568154"/>
          </a:xfrm>
          <a:custGeom>
            <a:avLst/>
            <a:gdLst/>
            <a:ahLst/>
            <a:cxnLst/>
            <a:rect r="r" b="b" t="t" l="l"/>
            <a:pathLst>
              <a:path h="1568154" w="2114364">
                <a:moveTo>
                  <a:pt x="0" y="0"/>
                </a:moveTo>
                <a:lnTo>
                  <a:pt x="2114364" y="0"/>
                </a:lnTo>
                <a:lnTo>
                  <a:pt x="2114364" y="1568154"/>
                </a:lnTo>
                <a:lnTo>
                  <a:pt x="0" y="1568154"/>
                </a:lnTo>
                <a:lnTo>
                  <a:pt x="0" y="0"/>
                </a:lnTo>
                <a:close/>
              </a:path>
            </a:pathLst>
          </a:custGeom>
          <a:blipFill>
            <a:blip r:embed="rId2"/>
            <a:stretch>
              <a:fillRect l="0" t="0" r="0" b="0"/>
            </a:stretch>
          </a:blipFill>
        </p:spPr>
      </p:sp>
      <p:sp>
        <p:nvSpPr>
          <p:cNvPr name="Freeform 5" id="5"/>
          <p:cNvSpPr/>
          <p:nvPr/>
        </p:nvSpPr>
        <p:spPr>
          <a:xfrm flipH="false" flipV="false" rot="0">
            <a:off x="1096901" y="1988868"/>
            <a:ext cx="7451610" cy="4191531"/>
          </a:xfrm>
          <a:custGeom>
            <a:avLst/>
            <a:gdLst/>
            <a:ahLst/>
            <a:cxnLst/>
            <a:rect r="r" b="b" t="t" l="l"/>
            <a:pathLst>
              <a:path h="4191531" w="7451610">
                <a:moveTo>
                  <a:pt x="0" y="0"/>
                </a:moveTo>
                <a:lnTo>
                  <a:pt x="7451610" y="0"/>
                </a:lnTo>
                <a:lnTo>
                  <a:pt x="7451610" y="4191531"/>
                </a:lnTo>
                <a:lnTo>
                  <a:pt x="0" y="4191531"/>
                </a:lnTo>
                <a:lnTo>
                  <a:pt x="0" y="0"/>
                </a:lnTo>
                <a:close/>
              </a:path>
            </a:pathLst>
          </a:custGeom>
          <a:blipFill>
            <a:blip r:embed="rId3"/>
            <a:stretch>
              <a:fillRect l="0" t="0" r="0" b="0"/>
            </a:stretch>
          </a:blipFill>
        </p:spPr>
      </p:sp>
      <p:sp>
        <p:nvSpPr>
          <p:cNvPr name="Freeform 6" id="6"/>
          <p:cNvSpPr/>
          <p:nvPr/>
        </p:nvSpPr>
        <p:spPr>
          <a:xfrm flipH="false" flipV="false" rot="0">
            <a:off x="1096901" y="6180399"/>
            <a:ext cx="8625168" cy="3813941"/>
          </a:xfrm>
          <a:custGeom>
            <a:avLst/>
            <a:gdLst/>
            <a:ahLst/>
            <a:cxnLst/>
            <a:rect r="r" b="b" t="t" l="l"/>
            <a:pathLst>
              <a:path h="3813941" w="8625168">
                <a:moveTo>
                  <a:pt x="0" y="0"/>
                </a:moveTo>
                <a:lnTo>
                  <a:pt x="8625168" y="0"/>
                </a:lnTo>
                <a:lnTo>
                  <a:pt x="8625168" y="3813941"/>
                </a:lnTo>
                <a:lnTo>
                  <a:pt x="0" y="3813941"/>
                </a:lnTo>
                <a:lnTo>
                  <a:pt x="0" y="0"/>
                </a:lnTo>
                <a:close/>
              </a:path>
            </a:pathLst>
          </a:custGeom>
          <a:blipFill>
            <a:blip r:embed="rId4"/>
            <a:stretch>
              <a:fillRect l="0" t="0" r="0" b="0"/>
            </a:stretch>
          </a:blipFill>
        </p:spPr>
      </p:sp>
      <p:sp>
        <p:nvSpPr>
          <p:cNvPr name="Freeform 7" id="7"/>
          <p:cNvSpPr/>
          <p:nvPr/>
        </p:nvSpPr>
        <p:spPr>
          <a:xfrm flipH="false" flipV="false" rot="0">
            <a:off x="9144000" y="3411383"/>
            <a:ext cx="7853913" cy="4675987"/>
          </a:xfrm>
          <a:custGeom>
            <a:avLst/>
            <a:gdLst/>
            <a:ahLst/>
            <a:cxnLst/>
            <a:rect r="r" b="b" t="t" l="l"/>
            <a:pathLst>
              <a:path h="4675987" w="7853913">
                <a:moveTo>
                  <a:pt x="0" y="0"/>
                </a:moveTo>
                <a:lnTo>
                  <a:pt x="7853913" y="0"/>
                </a:lnTo>
                <a:lnTo>
                  <a:pt x="7853913" y="4675986"/>
                </a:lnTo>
                <a:lnTo>
                  <a:pt x="0" y="4675986"/>
                </a:lnTo>
                <a:lnTo>
                  <a:pt x="0" y="0"/>
                </a:lnTo>
                <a:close/>
              </a:path>
            </a:pathLst>
          </a:custGeom>
          <a:blipFill>
            <a:blip r:embed="rId5"/>
            <a:stretch>
              <a:fillRect l="0" t="0" r="0" b="0"/>
            </a:stretch>
          </a:blipFill>
        </p:spPr>
      </p:sp>
      <p:sp>
        <p:nvSpPr>
          <p:cNvPr name="TextBox 8" id="8"/>
          <p:cNvSpPr txBox="true"/>
          <p:nvPr/>
        </p:nvSpPr>
        <p:spPr>
          <a:xfrm rot="0">
            <a:off x="3074355" y="-57725"/>
            <a:ext cx="12613944" cy="1512153"/>
          </a:xfrm>
          <a:prstGeom prst="rect">
            <a:avLst/>
          </a:prstGeom>
        </p:spPr>
        <p:txBody>
          <a:bodyPr anchor="t" rtlCol="false" tIns="0" lIns="0" bIns="0" rIns="0">
            <a:spAutoFit/>
          </a:bodyPr>
          <a:lstStyle/>
          <a:p>
            <a:pPr>
              <a:lnSpc>
                <a:spcPts val="12389"/>
              </a:lnSpc>
              <a:spcBef>
                <a:spcPct val="0"/>
              </a:spcBef>
            </a:pPr>
            <a:r>
              <a:rPr lang="en-US" sz="8849" spc="-176">
                <a:solidFill>
                  <a:srgbClr val="1836B2"/>
                </a:solidFill>
                <a:latin typeface="Fira Sans Medium"/>
              </a:rPr>
              <a:t>Competitors Analysis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784510" y="366933"/>
            <a:ext cx="10677662" cy="3616907"/>
          </a:xfrm>
          <a:custGeom>
            <a:avLst/>
            <a:gdLst/>
            <a:ahLst/>
            <a:cxnLst/>
            <a:rect r="r" b="b" t="t" l="l"/>
            <a:pathLst>
              <a:path h="3616907" w="10677662">
                <a:moveTo>
                  <a:pt x="0" y="0"/>
                </a:moveTo>
                <a:lnTo>
                  <a:pt x="10677662" y="0"/>
                </a:lnTo>
                <a:lnTo>
                  <a:pt x="10677662" y="3616907"/>
                </a:lnTo>
                <a:lnTo>
                  <a:pt x="0" y="3616907"/>
                </a:lnTo>
                <a:lnTo>
                  <a:pt x="0" y="0"/>
                </a:lnTo>
                <a:close/>
              </a:path>
            </a:pathLst>
          </a:custGeom>
          <a:blipFill>
            <a:blip r:embed="rId2"/>
            <a:stretch>
              <a:fillRect l="0" t="0" r="0" b="0"/>
            </a:stretch>
          </a:blipFill>
        </p:spPr>
      </p:sp>
      <p:sp>
        <p:nvSpPr>
          <p:cNvPr name="Freeform 3" id="3"/>
          <p:cNvSpPr/>
          <p:nvPr/>
        </p:nvSpPr>
        <p:spPr>
          <a:xfrm flipH="false" flipV="false" rot="0">
            <a:off x="8412609" y="5806620"/>
            <a:ext cx="8846691" cy="3979828"/>
          </a:xfrm>
          <a:custGeom>
            <a:avLst/>
            <a:gdLst/>
            <a:ahLst/>
            <a:cxnLst/>
            <a:rect r="r" b="b" t="t" l="l"/>
            <a:pathLst>
              <a:path h="3979828" w="8846691">
                <a:moveTo>
                  <a:pt x="0" y="0"/>
                </a:moveTo>
                <a:lnTo>
                  <a:pt x="8846691" y="0"/>
                </a:lnTo>
                <a:lnTo>
                  <a:pt x="8846691" y="3979827"/>
                </a:lnTo>
                <a:lnTo>
                  <a:pt x="0" y="3979827"/>
                </a:lnTo>
                <a:lnTo>
                  <a:pt x="0" y="0"/>
                </a:lnTo>
                <a:close/>
              </a:path>
            </a:pathLst>
          </a:custGeom>
          <a:blipFill>
            <a:blip r:embed="rId3"/>
            <a:stretch>
              <a:fillRect l="0" t="-24096" r="0" b="-24096"/>
            </a:stretch>
          </a:blipFill>
        </p:spPr>
      </p:sp>
      <p:grpSp>
        <p:nvGrpSpPr>
          <p:cNvPr name="Group 4" id="4"/>
          <p:cNvGrpSpPr/>
          <p:nvPr/>
        </p:nvGrpSpPr>
        <p:grpSpPr>
          <a:xfrm rot="0">
            <a:off x="1028700" y="6301920"/>
            <a:ext cx="7308073" cy="2523193"/>
            <a:chOff x="0" y="0"/>
            <a:chExt cx="9744097" cy="3364258"/>
          </a:xfrm>
        </p:grpSpPr>
        <p:sp>
          <p:nvSpPr>
            <p:cNvPr name="TextBox 5" id="5"/>
            <p:cNvSpPr txBox="true"/>
            <p:nvPr/>
          </p:nvSpPr>
          <p:spPr>
            <a:xfrm rot="0">
              <a:off x="0" y="1343945"/>
              <a:ext cx="9744097" cy="2020313"/>
            </a:xfrm>
            <a:prstGeom prst="rect">
              <a:avLst/>
            </a:prstGeom>
          </p:spPr>
          <p:txBody>
            <a:bodyPr anchor="t" rtlCol="false" tIns="0" lIns="0" bIns="0" rIns="0">
              <a:spAutoFit/>
            </a:bodyPr>
            <a:lstStyle/>
            <a:p>
              <a:pPr>
                <a:lnSpc>
                  <a:spcPts val="4057"/>
                </a:lnSpc>
              </a:pPr>
              <a:r>
                <a:rPr lang="en-US" sz="2898" spc="14">
                  <a:solidFill>
                    <a:srgbClr val="000000"/>
                  </a:solidFill>
                  <a:latin typeface="Fira Sans Light"/>
                </a:rPr>
                <a:t>USP:</a:t>
              </a:r>
              <a:r>
                <a:rPr lang="en-US" sz="2898" spc="14">
                  <a:solidFill>
                    <a:srgbClr val="000000"/>
                  </a:solidFill>
                  <a:latin typeface="Fira Sans Light"/>
                </a:rPr>
                <a:t>Mahindra SUV’s have a stronghold in the Indian commercial taxi market which have good performance o tough terrains</a:t>
              </a:r>
            </a:p>
          </p:txBody>
        </p:sp>
        <p:sp>
          <p:nvSpPr>
            <p:cNvPr name="TextBox 6" id="6"/>
            <p:cNvSpPr txBox="true"/>
            <p:nvPr/>
          </p:nvSpPr>
          <p:spPr>
            <a:xfrm rot="0">
              <a:off x="0" y="0"/>
              <a:ext cx="9744097" cy="1155700"/>
            </a:xfrm>
            <a:prstGeom prst="rect">
              <a:avLst/>
            </a:prstGeom>
          </p:spPr>
          <p:txBody>
            <a:bodyPr anchor="t" rtlCol="false" tIns="0" lIns="0" bIns="0" rIns="0">
              <a:spAutoFit/>
            </a:bodyPr>
            <a:lstStyle/>
            <a:p>
              <a:pPr>
                <a:lnSpc>
                  <a:spcPts val="6840"/>
                </a:lnSpc>
              </a:pPr>
              <a:r>
                <a:rPr lang="en-US" sz="5700" spc="171">
                  <a:solidFill>
                    <a:srgbClr val="1836B2"/>
                  </a:solidFill>
                  <a:latin typeface="Fira Sans Ultra-Bold"/>
                </a:rPr>
                <a:t>Mahindra </a:t>
              </a:r>
            </a:p>
          </p:txBody>
        </p:sp>
      </p:grpSp>
      <p:grpSp>
        <p:nvGrpSpPr>
          <p:cNvPr name="Group 7" id="7"/>
          <p:cNvGrpSpPr/>
          <p:nvPr/>
        </p:nvGrpSpPr>
        <p:grpSpPr>
          <a:xfrm rot="0">
            <a:off x="426177" y="1537066"/>
            <a:ext cx="11807202" cy="1843586"/>
            <a:chOff x="0" y="0"/>
            <a:chExt cx="15742936" cy="2458114"/>
          </a:xfrm>
        </p:grpSpPr>
        <p:sp>
          <p:nvSpPr>
            <p:cNvPr name="TextBox 8" id="8"/>
            <p:cNvSpPr txBox="true"/>
            <p:nvPr/>
          </p:nvSpPr>
          <p:spPr>
            <a:xfrm rot="0">
              <a:off x="0" y="1411336"/>
              <a:ext cx="15742936" cy="1046778"/>
            </a:xfrm>
            <a:prstGeom prst="rect">
              <a:avLst/>
            </a:prstGeom>
          </p:spPr>
          <p:txBody>
            <a:bodyPr anchor="t" rtlCol="false" tIns="0" lIns="0" bIns="0" rIns="0">
              <a:spAutoFit/>
            </a:bodyPr>
            <a:lstStyle/>
            <a:p>
              <a:pPr>
                <a:lnSpc>
                  <a:spcPts val="6555"/>
                </a:lnSpc>
              </a:pPr>
            </a:p>
          </p:txBody>
        </p:sp>
        <p:sp>
          <p:nvSpPr>
            <p:cNvPr name="TextBox 9" id="9"/>
            <p:cNvSpPr txBox="true"/>
            <p:nvPr/>
          </p:nvSpPr>
          <p:spPr>
            <a:xfrm rot="0">
              <a:off x="0" y="0"/>
              <a:ext cx="15742936" cy="1110116"/>
            </a:xfrm>
            <a:prstGeom prst="rect">
              <a:avLst/>
            </a:prstGeom>
          </p:spPr>
          <p:txBody>
            <a:bodyPr anchor="t" rtlCol="false" tIns="0" lIns="0" bIns="0" rIns="0">
              <a:spAutoFit/>
            </a:bodyPr>
            <a:lstStyle/>
            <a:p>
              <a:pPr>
                <a:lnSpc>
                  <a:spcPts val="6555"/>
                </a:lnSpc>
              </a:pPr>
              <a:r>
                <a:rPr lang="en-US" sz="5463" spc="163">
                  <a:solidFill>
                    <a:srgbClr val="1836B2"/>
                  </a:solidFill>
                  <a:latin typeface="Fira Sans Ultra-Bold"/>
                </a:rPr>
                <a:t>TATA MOTORS </a:t>
              </a:r>
            </a:p>
          </p:txBody>
        </p:sp>
      </p:grpSp>
      <p:sp>
        <p:nvSpPr>
          <p:cNvPr name="TextBox 10" id="10"/>
          <p:cNvSpPr txBox="true"/>
          <p:nvPr/>
        </p:nvSpPr>
        <p:spPr>
          <a:xfrm rot="0">
            <a:off x="2619292" y="4556580"/>
            <a:ext cx="11434962" cy="1250039"/>
          </a:xfrm>
          <a:prstGeom prst="rect">
            <a:avLst/>
          </a:prstGeom>
        </p:spPr>
        <p:txBody>
          <a:bodyPr anchor="t" rtlCol="false" tIns="0" lIns="0" bIns="0" rIns="0">
            <a:spAutoFit/>
          </a:bodyPr>
          <a:lstStyle/>
          <a:p>
            <a:pPr>
              <a:lnSpc>
                <a:spcPts val="9633"/>
              </a:lnSpc>
            </a:pPr>
            <a:r>
              <a:rPr lang="en-US" sz="8757">
                <a:solidFill>
                  <a:srgbClr val="2E2623"/>
                </a:solidFill>
                <a:latin typeface="Fira Sans Semi-Bold"/>
              </a:rPr>
              <a:t>Competitors Analysis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0652" y="9515874"/>
            <a:ext cx="16926697" cy="1542251"/>
            <a:chOff x="0" y="0"/>
            <a:chExt cx="58960502" cy="5372100"/>
          </a:xfrm>
        </p:grpSpPr>
        <p:sp>
          <p:nvSpPr>
            <p:cNvPr name="Freeform 3" id="3"/>
            <p:cNvSpPr/>
            <p:nvPr/>
          </p:nvSpPr>
          <p:spPr>
            <a:xfrm flipH="false" flipV="false" rot="0">
              <a:off x="0" y="0"/>
              <a:ext cx="58960500" cy="5372100"/>
            </a:xfrm>
            <a:custGeom>
              <a:avLst/>
              <a:gdLst/>
              <a:ahLst/>
              <a:cxnLst/>
              <a:rect r="r" b="b" t="t" l="l"/>
              <a:pathLst>
                <a:path h="5372100" w="589605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A066CB"/>
            </a:solidFill>
          </p:spPr>
        </p:sp>
      </p:grpSp>
      <p:sp>
        <p:nvSpPr>
          <p:cNvPr name="AutoShape 4" id="4"/>
          <p:cNvSpPr/>
          <p:nvPr/>
        </p:nvSpPr>
        <p:spPr>
          <a:xfrm rot="-5400000">
            <a:off x="7472964" y="6840788"/>
            <a:ext cx="2758210" cy="0"/>
          </a:xfrm>
          <a:prstGeom prst="line">
            <a:avLst/>
          </a:prstGeom>
          <a:ln cap="rnd" w="76200">
            <a:solidFill>
              <a:srgbClr val="86C7ED"/>
            </a:solidFill>
            <a:prstDash val="sysDot"/>
            <a:headEnd type="none" len="sm" w="sm"/>
            <a:tailEnd type="none" len="sm" w="sm"/>
          </a:ln>
        </p:spPr>
      </p:sp>
      <p:sp>
        <p:nvSpPr>
          <p:cNvPr name="Freeform 5" id="5"/>
          <p:cNvSpPr/>
          <p:nvPr/>
        </p:nvSpPr>
        <p:spPr>
          <a:xfrm flipH="false" flipV="false" rot="0">
            <a:off x="6969617" y="-284889"/>
            <a:ext cx="9728208" cy="5132180"/>
          </a:xfrm>
          <a:custGeom>
            <a:avLst/>
            <a:gdLst/>
            <a:ahLst/>
            <a:cxnLst/>
            <a:rect r="r" b="b" t="t" l="l"/>
            <a:pathLst>
              <a:path h="5132180" w="9728208">
                <a:moveTo>
                  <a:pt x="0" y="0"/>
                </a:moveTo>
                <a:lnTo>
                  <a:pt x="9728209" y="0"/>
                </a:lnTo>
                <a:lnTo>
                  <a:pt x="9728209" y="5132180"/>
                </a:lnTo>
                <a:lnTo>
                  <a:pt x="0" y="5132180"/>
                </a:lnTo>
                <a:lnTo>
                  <a:pt x="0" y="0"/>
                </a:lnTo>
                <a:close/>
              </a:path>
            </a:pathLst>
          </a:custGeom>
          <a:blipFill>
            <a:blip r:embed="rId2"/>
            <a:stretch>
              <a:fillRect l="0" t="-23110" r="0" b="-3258"/>
            </a:stretch>
          </a:blipFill>
        </p:spPr>
      </p:sp>
      <p:sp>
        <p:nvSpPr>
          <p:cNvPr name="Freeform 6" id="6"/>
          <p:cNvSpPr/>
          <p:nvPr/>
        </p:nvSpPr>
        <p:spPr>
          <a:xfrm flipH="false" flipV="false" rot="0">
            <a:off x="680652" y="4656425"/>
            <a:ext cx="7594424" cy="4271864"/>
          </a:xfrm>
          <a:custGeom>
            <a:avLst/>
            <a:gdLst/>
            <a:ahLst/>
            <a:cxnLst/>
            <a:rect r="r" b="b" t="t" l="l"/>
            <a:pathLst>
              <a:path h="4271864" w="7594424">
                <a:moveTo>
                  <a:pt x="0" y="0"/>
                </a:moveTo>
                <a:lnTo>
                  <a:pt x="7594424" y="0"/>
                </a:lnTo>
                <a:lnTo>
                  <a:pt x="7594424" y="4271863"/>
                </a:lnTo>
                <a:lnTo>
                  <a:pt x="0" y="4271863"/>
                </a:lnTo>
                <a:lnTo>
                  <a:pt x="0" y="0"/>
                </a:lnTo>
                <a:close/>
              </a:path>
            </a:pathLst>
          </a:custGeom>
          <a:blipFill>
            <a:blip r:embed="rId3"/>
            <a:stretch>
              <a:fillRect l="0" t="0" r="0" b="0"/>
            </a:stretch>
          </a:blipFill>
        </p:spPr>
      </p:sp>
      <p:grpSp>
        <p:nvGrpSpPr>
          <p:cNvPr name="Group 7" id="7"/>
          <p:cNvGrpSpPr/>
          <p:nvPr/>
        </p:nvGrpSpPr>
        <p:grpSpPr>
          <a:xfrm rot="0">
            <a:off x="680652" y="484102"/>
            <a:ext cx="5366413" cy="3805415"/>
            <a:chOff x="0" y="0"/>
            <a:chExt cx="7155217" cy="5073887"/>
          </a:xfrm>
        </p:grpSpPr>
        <p:sp>
          <p:nvSpPr>
            <p:cNvPr name="TextBox 8" id="8"/>
            <p:cNvSpPr txBox="true"/>
            <p:nvPr/>
          </p:nvSpPr>
          <p:spPr>
            <a:xfrm rot="0">
              <a:off x="0" y="1118352"/>
              <a:ext cx="7155217" cy="3955536"/>
            </a:xfrm>
            <a:prstGeom prst="rect">
              <a:avLst/>
            </a:prstGeom>
          </p:spPr>
          <p:txBody>
            <a:bodyPr anchor="t" rtlCol="false" tIns="0" lIns="0" bIns="0" rIns="0">
              <a:spAutoFit/>
            </a:bodyPr>
            <a:lstStyle/>
            <a:p>
              <a:pPr>
                <a:lnSpc>
                  <a:spcPts val="3930"/>
                </a:lnSpc>
              </a:pPr>
              <a:r>
                <a:rPr lang="en-US" sz="2807" spc="14">
                  <a:solidFill>
                    <a:srgbClr val="000000"/>
                  </a:solidFill>
                  <a:latin typeface="Fira Sans"/>
                </a:rPr>
                <a:t>USP:Maruti has car models in every segment with a wide price range to choose from, apart from being the most reliable name in Indian automobile market</a:t>
              </a:r>
            </a:p>
          </p:txBody>
        </p:sp>
        <p:sp>
          <p:nvSpPr>
            <p:cNvPr name="TextBox 9" id="9"/>
            <p:cNvSpPr txBox="true"/>
            <p:nvPr/>
          </p:nvSpPr>
          <p:spPr>
            <a:xfrm rot="0">
              <a:off x="0" y="0"/>
              <a:ext cx="7155217" cy="937795"/>
            </a:xfrm>
            <a:prstGeom prst="rect">
              <a:avLst/>
            </a:prstGeom>
          </p:spPr>
          <p:txBody>
            <a:bodyPr anchor="t" rtlCol="false" tIns="0" lIns="0" bIns="0" rIns="0">
              <a:spAutoFit/>
            </a:bodyPr>
            <a:lstStyle/>
            <a:p>
              <a:pPr>
                <a:lnSpc>
                  <a:spcPts val="5554"/>
                </a:lnSpc>
              </a:pPr>
              <a:r>
                <a:rPr lang="en-US" sz="4628" spc="138">
                  <a:solidFill>
                    <a:srgbClr val="1836B2"/>
                  </a:solidFill>
                  <a:latin typeface="Alfa Slab One"/>
                </a:rPr>
                <a:t>Maruti Suzuki </a:t>
              </a:r>
            </a:p>
          </p:txBody>
        </p:sp>
      </p:grpSp>
      <p:grpSp>
        <p:nvGrpSpPr>
          <p:cNvPr name="Group 10" id="10"/>
          <p:cNvGrpSpPr/>
          <p:nvPr/>
        </p:nvGrpSpPr>
        <p:grpSpPr>
          <a:xfrm rot="0">
            <a:off x="10604152" y="5143500"/>
            <a:ext cx="6655148" cy="4024699"/>
            <a:chOff x="0" y="0"/>
            <a:chExt cx="8873531" cy="5366266"/>
          </a:xfrm>
        </p:grpSpPr>
        <p:sp>
          <p:nvSpPr>
            <p:cNvPr name="TextBox 11" id="11"/>
            <p:cNvSpPr txBox="true"/>
            <p:nvPr/>
          </p:nvSpPr>
          <p:spPr>
            <a:xfrm rot="0">
              <a:off x="0" y="1290430"/>
              <a:ext cx="8873531" cy="4075836"/>
            </a:xfrm>
            <a:prstGeom prst="rect">
              <a:avLst/>
            </a:prstGeom>
          </p:spPr>
          <p:txBody>
            <a:bodyPr anchor="t" rtlCol="false" tIns="0" lIns="0" bIns="0" rIns="0">
              <a:spAutoFit/>
            </a:bodyPr>
            <a:lstStyle/>
            <a:p>
              <a:pPr>
                <a:lnSpc>
                  <a:spcPts val="4874"/>
                </a:lnSpc>
              </a:pPr>
              <a:r>
                <a:rPr lang="en-US" sz="3481" spc="17">
                  <a:solidFill>
                    <a:srgbClr val="000000"/>
                  </a:solidFill>
                  <a:latin typeface="Fira Sans Light"/>
                </a:rPr>
                <a:t>USP:Ford has an international brand presence due to one of the oldest car manufacturing company and also provides a wide range of cars</a:t>
              </a:r>
            </a:p>
          </p:txBody>
        </p:sp>
        <p:sp>
          <p:nvSpPr>
            <p:cNvPr name="TextBox 12" id="12"/>
            <p:cNvSpPr txBox="true"/>
            <p:nvPr/>
          </p:nvSpPr>
          <p:spPr>
            <a:xfrm rot="0">
              <a:off x="0" y="0"/>
              <a:ext cx="8873531" cy="1062314"/>
            </a:xfrm>
            <a:prstGeom prst="rect">
              <a:avLst/>
            </a:prstGeom>
          </p:spPr>
          <p:txBody>
            <a:bodyPr anchor="t" rtlCol="false" tIns="0" lIns="0" bIns="0" rIns="0">
              <a:spAutoFit/>
            </a:bodyPr>
            <a:lstStyle/>
            <a:p>
              <a:pPr>
                <a:lnSpc>
                  <a:spcPts val="6315"/>
                </a:lnSpc>
              </a:pPr>
              <a:r>
                <a:rPr lang="en-US" sz="5263" spc="157">
                  <a:solidFill>
                    <a:srgbClr val="1836B2"/>
                  </a:solidFill>
                  <a:latin typeface="Alfa Slab One"/>
                </a:rPr>
                <a:t>Ford</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0652" y="9515874"/>
            <a:ext cx="16926697" cy="1542251"/>
            <a:chOff x="0" y="0"/>
            <a:chExt cx="58960502" cy="5372100"/>
          </a:xfrm>
        </p:grpSpPr>
        <p:sp>
          <p:nvSpPr>
            <p:cNvPr name="Freeform 3" id="3"/>
            <p:cNvSpPr/>
            <p:nvPr/>
          </p:nvSpPr>
          <p:spPr>
            <a:xfrm flipH="false" flipV="false" rot="0">
              <a:off x="0" y="0"/>
              <a:ext cx="58960500" cy="5372100"/>
            </a:xfrm>
            <a:custGeom>
              <a:avLst/>
              <a:gdLst/>
              <a:ahLst/>
              <a:cxnLst/>
              <a:rect r="r" b="b" t="t" l="l"/>
              <a:pathLst>
                <a:path h="5372100" w="589605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A066CB"/>
            </a:solidFill>
          </p:spPr>
        </p:sp>
      </p:grpSp>
      <p:sp>
        <p:nvSpPr>
          <p:cNvPr name="Freeform 4" id="4"/>
          <p:cNvSpPr/>
          <p:nvPr/>
        </p:nvSpPr>
        <p:spPr>
          <a:xfrm flipH="false" flipV="false" rot="0">
            <a:off x="7799326" y="1814479"/>
            <a:ext cx="8888683" cy="7189532"/>
          </a:xfrm>
          <a:custGeom>
            <a:avLst/>
            <a:gdLst/>
            <a:ahLst/>
            <a:cxnLst/>
            <a:rect r="r" b="b" t="t" l="l"/>
            <a:pathLst>
              <a:path h="7189532" w="8888683">
                <a:moveTo>
                  <a:pt x="0" y="0"/>
                </a:moveTo>
                <a:lnTo>
                  <a:pt x="8888683" y="0"/>
                </a:lnTo>
                <a:lnTo>
                  <a:pt x="8888683" y="7189532"/>
                </a:lnTo>
                <a:lnTo>
                  <a:pt x="0" y="7189532"/>
                </a:lnTo>
                <a:lnTo>
                  <a:pt x="0" y="0"/>
                </a:lnTo>
                <a:close/>
              </a:path>
            </a:pathLst>
          </a:custGeom>
          <a:blipFill>
            <a:blip r:embed="rId2"/>
            <a:stretch>
              <a:fillRect l="0" t="0" r="0" b="0"/>
            </a:stretch>
          </a:blipFill>
        </p:spPr>
      </p:sp>
      <p:sp>
        <p:nvSpPr>
          <p:cNvPr name="Freeform 5" id="5"/>
          <p:cNvSpPr/>
          <p:nvPr/>
        </p:nvSpPr>
        <p:spPr>
          <a:xfrm flipH="false" flipV="false" rot="0">
            <a:off x="1418993" y="2104469"/>
            <a:ext cx="5268351" cy="7121415"/>
          </a:xfrm>
          <a:custGeom>
            <a:avLst/>
            <a:gdLst/>
            <a:ahLst/>
            <a:cxnLst/>
            <a:rect r="r" b="b" t="t" l="l"/>
            <a:pathLst>
              <a:path h="7121415" w="5268351">
                <a:moveTo>
                  <a:pt x="0" y="0"/>
                </a:moveTo>
                <a:lnTo>
                  <a:pt x="5268351" y="0"/>
                </a:lnTo>
                <a:lnTo>
                  <a:pt x="5268351" y="7121415"/>
                </a:lnTo>
                <a:lnTo>
                  <a:pt x="0" y="7121415"/>
                </a:lnTo>
                <a:lnTo>
                  <a:pt x="0" y="0"/>
                </a:lnTo>
                <a:close/>
              </a:path>
            </a:pathLst>
          </a:custGeom>
          <a:blipFill>
            <a:blip r:embed="rId3"/>
            <a:stretch>
              <a:fillRect l="0" t="0" r="0" b="0"/>
            </a:stretch>
          </a:blipFill>
        </p:spPr>
      </p:sp>
      <p:sp>
        <p:nvSpPr>
          <p:cNvPr name="TextBox 6" id="6"/>
          <p:cNvSpPr txBox="true"/>
          <p:nvPr/>
        </p:nvSpPr>
        <p:spPr>
          <a:xfrm rot="0">
            <a:off x="5377863" y="372358"/>
            <a:ext cx="15449929" cy="1442121"/>
          </a:xfrm>
          <a:prstGeom prst="rect">
            <a:avLst/>
          </a:prstGeom>
        </p:spPr>
        <p:txBody>
          <a:bodyPr anchor="t" rtlCol="false" tIns="0" lIns="0" bIns="0" rIns="0">
            <a:spAutoFit/>
          </a:bodyPr>
          <a:lstStyle/>
          <a:p>
            <a:pPr>
              <a:lnSpc>
                <a:spcPts val="11355"/>
              </a:lnSpc>
            </a:pPr>
            <a:r>
              <a:rPr lang="en-US" sz="9462" spc="283">
                <a:solidFill>
                  <a:srgbClr val="1836B2"/>
                </a:solidFill>
                <a:latin typeface="Fira Sans Ultra-Bold"/>
              </a:rPr>
              <a:t>SEO AUDIT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DAFxHE95KBA</dc:identifier>
  <dcterms:modified xsi:type="dcterms:W3CDTF">2011-08-01T06:04:30Z</dcterms:modified>
  <cp:revision>1</cp:revision>
  <dc:title>Blue and Purple Casual Corporate App Development Startup Pitch Deck Presentation</dc:title>
</cp:coreProperties>
</file>